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51" r:id="rId1"/>
    <p:sldMasterId id="2147483649" r:id="rId2"/>
  </p:sldMasterIdLst>
  <p:notesMasterIdLst>
    <p:notesMasterId r:id="rId6"/>
  </p:notesMasterIdLst>
  <p:sldIdLst>
    <p:sldId id="267" r:id="rId3"/>
    <p:sldId id="262" r:id="rId4"/>
    <p:sldId id="265" r:id="rId5"/>
  </p:sldIdLst>
  <p:sldSz cx="9906000" cy="6858000" type="A4"/>
  <p:notesSz cx="9774238" cy="67246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19100" indent="381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838200" indent="76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258888" indent="112713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677988" indent="150813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D7701"/>
    <a:srgbClr val="FFFF00"/>
    <a:srgbClr val="0066FF"/>
    <a:srgbClr val="FF9933"/>
    <a:srgbClr val="FF33CC"/>
    <a:srgbClr val="333333"/>
    <a:srgbClr val="0059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>
        <p:scale>
          <a:sx n="110" d="100"/>
          <a:sy n="110" d="100"/>
        </p:scale>
        <p:origin x="-330" y="-7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233837" cy="33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0" rIns="90565" bIns="45280" numCol="1" anchor="t" anchorCtr="0" compatLnSpc="1">
            <a:prstTxWarp prst="textNoShape">
              <a:avLst/>
            </a:prstTxWarp>
          </a:bodyPr>
          <a:lstStyle>
            <a:lvl1pPr defTabSz="904987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37277" y="2"/>
            <a:ext cx="4235399" cy="33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0" rIns="90565" bIns="45280" numCol="1" anchor="t" anchorCtr="0" compatLnSpc="1">
            <a:prstTxWarp prst="textNoShape">
              <a:avLst/>
            </a:prstTxWarp>
          </a:bodyPr>
          <a:lstStyle>
            <a:lvl1pPr algn="r" defTabSz="904987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68638" y="504825"/>
            <a:ext cx="3641725" cy="2522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8365" y="3194289"/>
            <a:ext cx="7817515" cy="30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0" rIns="90565" bIns="45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87007"/>
            <a:ext cx="4233837" cy="33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0" rIns="90565" bIns="45280" numCol="1" anchor="b" anchorCtr="0" compatLnSpc="1">
            <a:prstTxWarp prst="textNoShape">
              <a:avLst/>
            </a:prstTxWarp>
          </a:bodyPr>
          <a:lstStyle>
            <a:lvl1pPr defTabSz="904987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37277" y="6387007"/>
            <a:ext cx="4235399" cy="33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0" rIns="90565" bIns="45280" numCol="1" anchor="b" anchorCtr="0" compatLnSpc="1">
            <a:prstTxWarp prst="textNoShape">
              <a:avLst/>
            </a:prstTxWarp>
          </a:bodyPr>
          <a:lstStyle>
            <a:lvl1pPr algn="r" defTabSz="904987">
              <a:defRPr sz="1200"/>
            </a:lvl1pPr>
          </a:lstStyle>
          <a:p>
            <a:pPr>
              <a:defRPr/>
            </a:pPr>
            <a:fld id="{F01C1ED9-FEFF-4ECB-91AC-046EF9783E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924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191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38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588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6779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099234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3454"/>
            <a:fld id="{9241D34F-9292-4395-9275-237B40C5F087}" type="slidenum">
              <a:rPr lang="it-IT" smtClean="0"/>
              <a:pPr defTabSz="903454"/>
              <a:t>3</a:t>
            </a:fld>
            <a:endParaRPr lang="it-IT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657" y="2130976"/>
            <a:ext cx="8420688" cy="147008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312" y="3886153"/>
            <a:ext cx="6935376" cy="1752295"/>
          </a:xfrm>
        </p:spPr>
        <p:txBody>
          <a:bodyPr/>
          <a:lstStyle>
            <a:lvl1pPr marL="0" indent="0" algn="ctr">
              <a:buNone/>
              <a:defRPr/>
            </a:lvl1pPr>
            <a:lvl2pPr marL="419847" indent="0" algn="ctr">
              <a:buNone/>
              <a:defRPr/>
            </a:lvl2pPr>
            <a:lvl3pPr marL="839694" indent="0" algn="ctr">
              <a:buNone/>
              <a:defRPr/>
            </a:lvl3pPr>
            <a:lvl4pPr marL="1259540" indent="0" algn="ctr">
              <a:buNone/>
              <a:defRPr/>
            </a:lvl4pPr>
            <a:lvl5pPr marL="1679387" indent="0" algn="ctr">
              <a:buNone/>
              <a:defRPr/>
            </a:lvl5pPr>
            <a:lvl6pPr marL="2099234" indent="0" algn="ctr">
              <a:buNone/>
              <a:defRPr/>
            </a:lvl6pPr>
            <a:lvl7pPr marL="2519081" indent="0" algn="ctr">
              <a:buNone/>
              <a:defRPr/>
            </a:lvl7pPr>
            <a:lvl8pPr marL="2938927" indent="0" algn="ctr">
              <a:buNone/>
              <a:defRPr/>
            </a:lvl8pPr>
            <a:lvl9pPr marL="335877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32928-2E83-486C-A7FF-819C2989C3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5570A-CF22-4DDF-8372-3B87D3EA18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2439" y="275012"/>
            <a:ext cx="2227968" cy="585154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594" y="275012"/>
            <a:ext cx="6545666" cy="585154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FCE7D-C7B7-489C-9C0F-843AF4C85C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95595" y="275012"/>
            <a:ext cx="8914812" cy="585154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52105-73FC-421A-9081-6C5C4195CB0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657" y="2130976"/>
            <a:ext cx="8420688" cy="147008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312" y="3886153"/>
            <a:ext cx="6935376" cy="1752295"/>
          </a:xfrm>
        </p:spPr>
        <p:txBody>
          <a:bodyPr/>
          <a:lstStyle>
            <a:lvl1pPr marL="0" indent="0" algn="ctr">
              <a:buNone/>
              <a:defRPr/>
            </a:lvl1pPr>
            <a:lvl2pPr marL="419847" indent="0" algn="ctr">
              <a:buNone/>
              <a:defRPr/>
            </a:lvl2pPr>
            <a:lvl3pPr marL="839694" indent="0" algn="ctr">
              <a:buNone/>
              <a:defRPr/>
            </a:lvl3pPr>
            <a:lvl4pPr marL="1259540" indent="0" algn="ctr">
              <a:buNone/>
              <a:defRPr/>
            </a:lvl4pPr>
            <a:lvl5pPr marL="1679387" indent="0" algn="ctr">
              <a:buNone/>
              <a:defRPr/>
            </a:lvl5pPr>
            <a:lvl6pPr marL="2099234" indent="0" algn="ctr">
              <a:buNone/>
              <a:defRPr/>
            </a:lvl6pPr>
            <a:lvl7pPr marL="2519081" indent="0" algn="ctr">
              <a:buNone/>
              <a:defRPr/>
            </a:lvl7pPr>
            <a:lvl8pPr marL="2938927" indent="0" algn="ctr">
              <a:buNone/>
              <a:defRPr/>
            </a:lvl8pPr>
            <a:lvl9pPr marL="335877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F3FB1-F169-46FD-B87D-759B0710C6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C635E-5616-4F59-965F-0F3CB501E0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363" y="4407378"/>
            <a:ext cx="8420688" cy="1362097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363" y="2907056"/>
            <a:ext cx="8420688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9847" indent="0">
              <a:buNone/>
              <a:defRPr sz="1700"/>
            </a:lvl2pPr>
            <a:lvl3pPr marL="839694" indent="0">
              <a:buNone/>
              <a:defRPr sz="1500"/>
            </a:lvl3pPr>
            <a:lvl4pPr marL="1259540" indent="0">
              <a:buNone/>
              <a:defRPr sz="1300"/>
            </a:lvl4pPr>
            <a:lvl5pPr marL="1679387" indent="0">
              <a:buNone/>
              <a:defRPr sz="1300"/>
            </a:lvl5pPr>
            <a:lvl6pPr marL="2099234" indent="0">
              <a:buNone/>
              <a:defRPr sz="1300"/>
            </a:lvl6pPr>
            <a:lvl7pPr marL="2519081" indent="0">
              <a:buNone/>
              <a:defRPr sz="1300"/>
            </a:lvl7pPr>
            <a:lvl8pPr marL="2938927" indent="0">
              <a:buNone/>
              <a:defRPr sz="1300"/>
            </a:lvl8pPr>
            <a:lvl9pPr marL="3358774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2317F-6281-4BC4-A48E-7695476FEB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595" y="1599673"/>
            <a:ext cx="4386816" cy="452688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3590" y="1599673"/>
            <a:ext cx="4386817" cy="452688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4DC65-D9B9-4107-B142-504F5DCBBF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594" y="1534879"/>
            <a:ext cx="4376523" cy="63929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594" y="2174172"/>
            <a:ext cx="4376523" cy="395238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413" y="1534879"/>
            <a:ext cx="4377994" cy="63929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413" y="2174172"/>
            <a:ext cx="4377994" cy="395238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7F3E5-3377-459D-8E96-572FB828EA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76114-3B70-4F64-BB56-E962474DEB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C7B48-C330-487B-BD91-35EF9C7C18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BFE7F-B1A5-4935-B18F-84B0C0BFD9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595" y="273572"/>
            <a:ext cx="3258862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75" y="273571"/>
            <a:ext cx="5536831" cy="5852986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595" y="1435530"/>
            <a:ext cx="3258862" cy="4691027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A14E4-0DB2-4EB9-93C4-88BDC1A68B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200" y="4800456"/>
            <a:ext cx="5944188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200" y="613376"/>
            <a:ext cx="5944188" cy="4113648"/>
          </a:xfrm>
        </p:spPr>
        <p:txBody>
          <a:bodyPr/>
          <a:lstStyle>
            <a:lvl1pPr marL="0" indent="0">
              <a:buNone/>
              <a:defRPr sz="2900"/>
            </a:lvl1pPr>
            <a:lvl2pPr marL="419847" indent="0">
              <a:buNone/>
              <a:defRPr sz="2600"/>
            </a:lvl2pPr>
            <a:lvl3pPr marL="839694" indent="0">
              <a:buNone/>
              <a:defRPr sz="2200"/>
            </a:lvl3pPr>
            <a:lvl4pPr marL="1259540" indent="0">
              <a:buNone/>
              <a:defRPr sz="1800"/>
            </a:lvl4pPr>
            <a:lvl5pPr marL="1679387" indent="0">
              <a:buNone/>
              <a:defRPr sz="1800"/>
            </a:lvl5pPr>
            <a:lvl6pPr marL="2099234" indent="0">
              <a:buNone/>
              <a:defRPr sz="1800"/>
            </a:lvl6pPr>
            <a:lvl7pPr marL="2519081" indent="0">
              <a:buNone/>
              <a:defRPr sz="1800"/>
            </a:lvl7pPr>
            <a:lvl8pPr marL="2938927" indent="0">
              <a:buNone/>
              <a:defRPr sz="1800"/>
            </a:lvl8pPr>
            <a:lvl9pPr marL="3358774" indent="0">
              <a:buNone/>
              <a:defRPr sz="18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200" y="5367757"/>
            <a:ext cx="5944188" cy="804876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91F85-CF88-423E-AECA-FA102A553A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CB955-65FA-49E7-8978-EED5092EE0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2439" y="275012"/>
            <a:ext cx="2227968" cy="585154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594" y="275012"/>
            <a:ext cx="6545666" cy="585154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153EF-2209-466A-9C6A-C28F47BDF7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363" y="4407378"/>
            <a:ext cx="8420688" cy="1362097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363" y="2907056"/>
            <a:ext cx="8420688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9847" indent="0">
              <a:buNone/>
              <a:defRPr sz="1700"/>
            </a:lvl2pPr>
            <a:lvl3pPr marL="839694" indent="0">
              <a:buNone/>
              <a:defRPr sz="1500"/>
            </a:lvl3pPr>
            <a:lvl4pPr marL="1259540" indent="0">
              <a:buNone/>
              <a:defRPr sz="1300"/>
            </a:lvl4pPr>
            <a:lvl5pPr marL="1679387" indent="0">
              <a:buNone/>
              <a:defRPr sz="1300"/>
            </a:lvl5pPr>
            <a:lvl6pPr marL="2099234" indent="0">
              <a:buNone/>
              <a:defRPr sz="1300"/>
            </a:lvl6pPr>
            <a:lvl7pPr marL="2519081" indent="0">
              <a:buNone/>
              <a:defRPr sz="1300"/>
            </a:lvl7pPr>
            <a:lvl8pPr marL="2938927" indent="0">
              <a:buNone/>
              <a:defRPr sz="1300"/>
            </a:lvl8pPr>
            <a:lvl9pPr marL="3358774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33E49-458D-4EF2-89A9-F898AE98F7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595" y="1599673"/>
            <a:ext cx="4386816" cy="452688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3590" y="1599673"/>
            <a:ext cx="4386817" cy="452688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4E231-51DE-4DE0-B723-36F558B693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594" y="1534879"/>
            <a:ext cx="4376523" cy="63929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594" y="2174172"/>
            <a:ext cx="4376523" cy="395238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413" y="1534879"/>
            <a:ext cx="4377994" cy="63929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413" y="2174172"/>
            <a:ext cx="4377994" cy="395238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78014-8DC2-4712-9057-060E07EDBE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BDDE5-E7AA-4E69-99E8-E5B2EDA5E5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F0BEF-AA63-44CE-88CB-FD692AFD0E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595" y="273572"/>
            <a:ext cx="3258862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75" y="273571"/>
            <a:ext cx="5536831" cy="5852986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595" y="1435530"/>
            <a:ext cx="3258862" cy="4691027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BFBB4-E81A-46C3-9660-0BD1DB23D7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200" y="4800456"/>
            <a:ext cx="5944188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200" y="613376"/>
            <a:ext cx="5944188" cy="4113648"/>
          </a:xfrm>
        </p:spPr>
        <p:txBody>
          <a:bodyPr/>
          <a:lstStyle>
            <a:lvl1pPr marL="0" indent="0">
              <a:buNone/>
              <a:defRPr sz="2900"/>
            </a:lvl1pPr>
            <a:lvl2pPr marL="419847" indent="0">
              <a:buNone/>
              <a:defRPr sz="2600"/>
            </a:lvl2pPr>
            <a:lvl3pPr marL="839694" indent="0">
              <a:buNone/>
              <a:defRPr sz="2200"/>
            </a:lvl3pPr>
            <a:lvl4pPr marL="1259540" indent="0">
              <a:buNone/>
              <a:defRPr sz="1800"/>
            </a:lvl4pPr>
            <a:lvl5pPr marL="1679387" indent="0">
              <a:buNone/>
              <a:defRPr sz="1800"/>
            </a:lvl5pPr>
            <a:lvl6pPr marL="2099234" indent="0">
              <a:buNone/>
              <a:defRPr sz="1800"/>
            </a:lvl6pPr>
            <a:lvl7pPr marL="2519081" indent="0">
              <a:buNone/>
              <a:defRPr sz="1800"/>
            </a:lvl7pPr>
            <a:lvl8pPr marL="2938927" indent="0">
              <a:buNone/>
              <a:defRPr sz="1800"/>
            </a:lvl8pPr>
            <a:lvl9pPr marL="3358774" indent="0">
              <a:buNone/>
              <a:defRPr sz="18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200" y="5367757"/>
            <a:ext cx="5944188" cy="804876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701BB-78B6-4FDE-8FF8-7C3ECC037E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69" tIns="41985" rIns="83969" bIns="419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 algn="ctr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048F7C6-A61A-4752-8C9B-1E87AED5694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19847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839694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25954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679387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61938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049338" indent="-20955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68438" indent="-2095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9125" indent="-20955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09157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729004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148851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568697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69" tIns="41985" rIns="83969" bIns="419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 algn="ctr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2727B72-AF2A-443B-8618-426BC4A922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19847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839694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25954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679387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61938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049338" indent="-20955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68438" indent="-2095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9125" indent="-20955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09157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729004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148851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568697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5" descr="01_TRENITALIA - Avviso provvedimenti - orizzontale SINGOLO FOGLIO e DOPPIO FOGLIO - Italian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3" y="0"/>
            <a:ext cx="9901237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75" name="Text Box 1008"/>
          <p:cNvSpPr txBox="1">
            <a:spLocks noChangeArrowheads="1"/>
          </p:cNvSpPr>
          <p:nvPr/>
        </p:nvSpPr>
        <p:spPr bwMode="auto">
          <a:xfrm>
            <a:off x="1208088" y="907499"/>
            <a:ext cx="8586787" cy="698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84" tIns="72000" rIns="95784" bIns="47892">
            <a:spAutoFit/>
          </a:bodyPr>
          <a:lstStyle/>
          <a:p>
            <a:pPr algn="just" defTabSz="957263">
              <a:lnSpc>
                <a:spcPts val="1500"/>
              </a:lnSpc>
            </a:pPr>
            <a:r>
              <a:rPr lang="it-IT" sz="1800" b="1" dirty="0" smtClean="0"/>
              <a:t>LINEE: S5 TREVIGLIO-GALLARATE-VARESE, MI P.TA GARIBALDI-VARESE.</a:t>
            </a:r>
          </a:p>
          <a:p>
            <a:pPr algn="just" defTabSz="957263">
              <a:lnSpc>
                <a:spcPts val="1500"/>
              </a:lnSpc>
            </a:pPr>
            <a:endParaRPr lang="it-IT" sz="1600" b="1" dirty="0" smtClean="0"/>
          </a:p>
          <a:p>
            <a:pPr algn="just" defTabSz="957263">
              <a:lnSpc>
                <a:spcPts val="1500"/>
              </a:lnSpc>
            </a:pPr>
            <a:r>
              <a:rPr lang="it-IT" sz="2400" b="1" dirty="0" smtClean="0"/>
              <a:t>MODIFICHE CIRCOLAZIONE TRENI </a:t>
            </a:r>
            <a:endParaRPr lang="it-IT" sz="2400" b="1" dirty="0"/>
          </a:p>
        </p:txBody>
      </p:sp>
      <p:sp>
        <p:nvSpPr>
          <p:cNvPr id="3076" name="Text Box 1083"/>
          <p:cNvSpPr txBox="1">
            <a:spLocks noChangeArrowheads="1"/>
          </p:cNvSpPr>
          <p:nvPr/>
        </p:nvSpPr>
        <p:spPr bwMode="auto">
          <a:xfrm>
            <a:off x="1200150" y="1682329"/>
            <a:ext cx="8337550" cy="57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943" tIns="43971" rIns="87943" bIns="43971">
            <a:spAutoFit/>
          </a:bodyPr>
          <a:lstStyle/>
          <a:p>
            <a:pPr algn="just" defTabSz="877888">
              <a:lnSpc>
                <a:spcPts val="1900"/>
              </a:lnSpc>
            </a:pPr>
            <a:r>
              <a:rPr lang="it-IT" sz="1800" b="1" dirty="0"/>
              <a:t>Nei giorni sotto indicati</a:t>
            </a:r>
            <a:r>
              <a:rPr lang="it-IT" sz="1800" dirty="0"/>
              <a:t>, per lavori </a:t>
            </a:r>
            <a:r>
              <a:rPr lang="it-IT" sz="1800" dirty="0" smtClean="0"/>
              <a:t>di potenziamento infrastrutturale  nella tratta </a:t>
            </a:r>
            <a:r>
              <a:rPr lang="it-IT" sz="1800" b="1" dirty="0" smtClean="0"/>
              <a:t>Gallarate - Varese</a:t>
            </a:r>
            <a:r>
              <a:rPr lang="it-IT" sz="1800" dirty="0" smtClean="0"/>
              <a:t>, </a:t>
            </a:r>
            <a:r>
              <a:rPr lang="it-IT" sz="1800" dirty="0"/>
              <a:t>i seguenti treni </a:t>
            </a:r>
            <a:r>
              <a:rPr lang="it-IT" sz="1800" dirty="0" smtClean="0"/>
              <a:t>subiranno </a:t>
            </a:r>
            <a:r>
              <a:rPr lang="it-IT" sz="1800" b="1" dirty="0" smtClean="0"/>
              <a:t>ritardi</a:t>
            </a:r>
            <a:r>
              <a:rPr lang="it-IT" sz="1800" dirty="0" smtClean="0"/>
              <a:t> e </a:t>
            </a:r>
            <a:r>
              <a:rPr lang="it-IT" sz="1800" b="1" dirty="0" smtClean="0"/>
              <a:t>variazioni.</a:t>
            </a:r>
            <a:endParaRPr lang="it-IT" sz="1800" b="1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988" y="6115813"/>
            <a:ext cx="15970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403"/>
          <p:cNvSpPr>
            <a:spLocks noChangeArrowheads="1"/>
          </p:cNvSpPr>
          <p:nvPr/>
        </p:nvSpPr>
        <p:spPr bwMode="auto">
          <a:xfrm>
            <a:off x="187325" y="5410200"/>
            <a:ext cx="1020763" cy="285750"/>
          </a:xfrm>
          <a:prstGeom prst="rect">
            <a:avLst/>
          </a:prstGeom>
          <a:solidFill>
            <a:srgbClr val="ED7701"/>
          </a:solidFill>
          <a:ln w="9525">
            <a:noFill/>
            <a:miter lim="800000"/>
            <a:headEnd/>
            <a:tailEnd/>
          </a:ln>
        </p:spPr>
        <p:txBody>
          <a:bodyPr lIns="83969" tIns="41985" rIns="83969" bIns="41985" anchor="ctr"/>
          <a:lstStyle/>
          <a:p>
            <a:pPr algn="ctr" defTabSz="957263"/>
            <a:endParaRPr lang="it-IT" sz="1000" b="1" dirty="0" smtClean="0"/>
          </a:p>
          <a:p>
            <a:pPr algn="ctr" defTabSz="957263"/>
            <a:r>
              <a:rPr lang="it-IT" sz="1000" b="1" dirty="0" smtClean="0"/>
              <a:t>Foglio </a:t>
            </a:r>
            <a:r>
              <a:rPr lang="it-IT" sz="1000" b="1" dirty="0"/>
              <a:t>1 di </a:t>
            </a:r>
            <a:r>
              <a:rPr lang="it-IT" sz="1000" b="1" dirty="0" smtClean="0"/>
              <a:t>3	</a:t>
            </a:r>
            <a:endParaRPr lang="it-IT" sz="1000" dirty="0"/>
          </a:p>
        </p:txBody>
      </p:sp>
      <p:graphicFrame>
        <p:nvGraphicFramePr>
          <p:cNvPr id="21" name="Tabel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765899"/>
              </p:ext>
            </p:extLst>
          </p:nvPr>
        </p:nvGraphicFramePr>
        <p:xfrm>
          <a:off x="1255400" y="2458778"/>
          <a:ext cx="8383900" cy="1060705"/>
        </p:xfrm>
        <a:graphic>
          <a:graphicData uri="http://schemas.openxmlformats.org/drawingml/2006/table">
            <a:tbl>
              <a:tblPr/>
              <a:tblGrid>
                <a:gridCol w="632777"/>
                <a:gridCol w="855023"/>
                <a:gridCol w="486888"/>
                <a:gridCol w="724395"/>
                <a:gridCol w="498764"/>
                <a:gridCol w="5186053"/>
              </a:tblGrid>
              <a:tr h="189025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Treno</a:t>
                      </a:r>
                    </a:p>
                  </a:txBody>
                  <a:tcPr marL="36000" marR="36000" marT="25200" marB="144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Partenza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Arrivo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Provvedimenti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</a:tr>
              <a:tr h="41017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23000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GALLARATE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6.23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6.47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29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6.28)  -  CAVARIA O.J. (6.33.) – ALBIZZATE S.A. (6.38) – CASTRONNO (6.45) – GAZZADA S.M. (6.50) – VARESE (a. 6.58).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51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23002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GALLARATE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6.53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7.17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29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6.58) -  CAVARIA O.J. (7.03) – ALBIZZATE S.A. (7.08.) – CASTRONNO (7.15) – GAZZADA S.M. (7.20) – VARESE (a. 7.28).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ttangolo 12"/>
          <p:cNvSpPr>
            <a:spLocks noChangeArrowheads="1"/>
          </p:cNvSpPr>
          <p:nvPr/>
        </p:nvSpPr>
        <p:spPr bwMode="auto">
          <a:xfrm>
            <a:off x="1280306" y="2237039"/>
            <a:ext cx="4953000" cy="254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3969" tIns="41985" rIns="83969" bIns="41985">
            <a:spAutoFit/>
          </a:bodyPr>
          <a:lstStyle/>
          <a:p>
            <a:pPr defTabSz="769938">
              <a:spcBef>
                <a:spcPct val="50000"/>
              </a:spcBef>
            </a:pPr>
            <a:r>
              <a:rPr lang="it-IT" sz="1100" b="1" dirty="0" smtClean="0">
                <a:solidFill>
                  <a:srgbClr val="FF6600"/>
                </a:solidFill>
              </a:rPr>
              <a:t>Da GALLARATE per VARESE</a:t>
            </a:r>
            <a:endParaRPr lang="it-IT" sz="1100" b="1" dirty="0">
              <a:solidFill>
                <a:srgbClr val="FF6600"/>
              </a:solidFill>
            </a:endParaRPr>
          </a:p>
        </p:txBody>
      </p:sp>
      <p:pic>
        <p:nvPicPr>
          <p:cNvPr id="18" name="Picture 86"/>
          <p:cNvPicPr>
            <a:picLocks noChangeAspect="1" noChangeArrowheads="1"/>
          </p:cNvPicPr>
          <p:nvPr/>
        </p:nvPicPr>
        <p:blipFill>
          <a:blip r:embed="rId5" cstate="print"/>
          <a:srcRect b="47362"/>
          <a:stretch>
            <a:fillRect/>
          </a:stretch>
        </p:blipFill>
        <p:spPr bwMode="auto">
          <a:xfrm>
            <a:off x="7617525" y="6127667"/>
            <a:ext cx="2064817" cy="467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1292498" y="3560324"/>
            <a:ext cx="31149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9938">
              <a:spcBef>
                <a:spcPct val="50000"/>
              </a:spcBef>
            </a:pPr>
            <a:r>
              <a:rPr lang="it-IT" sz="1100" b="1" dirty="0" smtClean="0">
                <a:solidFill>
                  <a:srgbClr val="FF6600"/>
                </a:solidFill>
              </a:rPr>
              <a:t>Da VARESE  per  PIOLTELLO L./TREVIGLIO</a:t>
            </a:r>
            <a:endParaRPr lang="it-IT" sz="1100" b="1" dirty="0">
              <a:solidFill>
                <a:srgbClr val="FF6600"/>
              </a:solidFill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253485"/>
              </p:ext>
            </p:extLst>
          </p:nvPr>
        </p:nvGraphicFramePr>
        <p:xfrm>
          <a:off x="1265300" y="3794583"/>
          <a:ext cx="8383900" cy="1853628"/>
        </p:xfrm>
        <a:graphic>
          <a:graphicData uri="http://schemas.openxmlformats.org/drawingml/2006/table">
            <a:tbl>
              <a:tblPr/>
              <a:tblGrid>
                <a:gridCol w="611001"/>
                <a:gridCol w="843148"/>
                <a:gridCol w="498764"/>
                <a:gridCol w="736270"/>
                <a:gridCol w="486888"/>
                <a:gridCol w="5207829"/>
              </a:tblGrid>
              <a:tr h="18034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Treno</a:t>
                      </a:r>
                    </a:p>
                  </a:txBody>
                  <a:tcPr marL="36000" marR="36000" marT="25200" marB="144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Partenza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Arrivo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Provvedimenti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</a:tr>
              <a:tr h="53187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23005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5.13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7.20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5.39)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ANTICIPATA,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29 OTTOBRE</a:t>
                      </a:r>
                      <a:endParaRPr lang="it-IT" sz="10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VARESE (p. 5.04) – GAZZADA S.M. (5.12) – CASTRONNO (5.17) – ALBIZZATE S.A. (5.24)  - CAVARIA O.J. (5.29)  – GALLARATE  (a. 5.34).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7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23011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6.13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8.20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6.39)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</a:t>
                      </a:r>
                      <a:r>
                        <a:rPr kumimoji="0" lang="it-IT" sz="1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it-IT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29 OTTOBRE</a:t>
                      </a:r>
                      <a:endParaRPr lang="it-IT" sz="10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bus*: VARESE (p. 6.04) – GAZZADA S.M. (6.12) – CASTRONNO (6.17) – ALBIZZATE S.A. (6.24)  - CAVARIA O.J. (6.29)  – GALLARATE  (a. 6.34).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7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23013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6.43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8.50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7.09)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ANTICIPATA,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29 OTTOBRE</a:t>
                      </a:r>
                      <a:endParaRPr lang="it-IT" sz="10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bus*: VARESE (p.</a:t>
                      </a:r>
                      <a:r>
                        <a:rPr lang="it-IT" sz="800" b="1" i="0" u="none" strike="noStrike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6.34) – GAZZADA S.M. (6.42) – CASTRONNO (6.47) – ALBIZZATE S.A. (6.54)  - CAVARIA O.J. (6.59)  – GALLARATE  (a. 7.04).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 Box 2110"/>
          <p:cNvSpPr txBox="1">
            <a:spLocks noChangeArrowheads="1"/>
          </p:cNvSpPr>
          <p:nvPr/>
        </p:nvSpPr>
        <p:spPr bwMode="auto">
          <a:xfrm>
            <a:off x="1312038" y="427863"/>
            <a:ext cx="7181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4" tIns="47892" rIns="95784" bIns="47892"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it-IT" sz="2400" b="1" dirty="0" smtClean="0">
                <a:solidFill>
                  <a:schemeClr val="bg1"/>
                </a:solidFill>
              </a:rPr>
              <a:t>28 e 29 OTTOBRE 2017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1_TRENITALIA - Avviso provvedimenti - orizzontale SINGOLO FOGLIO e DOPPIO FOGLIO - Italiano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75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88094" y="5946775"/>
            <a:ext cx="2106613" cy="66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83969" tIns="41985" rIns="83969" bIns="41985" anchor="ctr"/>
          <a:lstStyle/>
          <a:p>
            <a:pPr algn="ctr" defTabSz="957263"/>
            <a:endParaRPr lang="it-IT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242" y="6125264"/>
            <a:ext cx="159702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403"/>
          <p:cNvSpPr>
            <a:spLocks noChangeArrowheads="1"/>
          </p:cNvSpPr>
          <p:nvPr/>
        </p:nvSpPr>
        <p:spPr bwMode="auto">
          <a:xfrm>
            <a:off x="186950" y="5400675"/>
            <a:ext cx="1020763" cy="285750"/>
          </a:xfrm>
          <a:prstGeom prst="rect">
            <a:avLst/>
          </a:prstGeom>
          <a:solidFill>
            <a:srgbClr val="ED7701"/>
          </a:solidFill>
          <a:ln w="9525">
            <a:noFill/>
            <a:miter lim="800000"/>
            <a:headEnd/>
            <a:tailEnd/>
          </a:ln>
        </p:spPr>
        <p:txBody>
          <a:bodyPr lIns="83969" tIns="41985" rIns="83969" bIns="41985" anchor="ctr"/>
          <a:lstStyle/>
          <a:p>
            <a:pPr algn="ctr" defTabSz="957263"/>
            <a:endParaRPr lang="it-IT" sz="1000" b="1" dirty="0" smtClean="0"/>
          </a:p>
          <a:p>
            <a:pPr algn="ctr" defTabSz="957263"/>
            <a:r>
              <a:rPr lang="it-IT" sz="1000" b="1" dirty="0" smtClean="0"/>
              <a:t>Foglio 2 </a:t>
            </a:r>
            <a:r>
              <a:rPr lang="it-IT" sz="1000" b="1" dirty="0"/>
              <a:t>di </a:t>
            </a:r>
            <a:r>
              <a:rPr lang="it-IT" sz="1000" b="1" dirty="0" smtClean="0"/>
              <a:t>3	</a:t>
            </a:r>
            <a:endParaRPr lang="it-IT" sz="1000" dirty="0"/>
          </a:p>
        </p:txBody>
      </p:sp>
      <p:pic>
        <p:nvPicPr>
          <p:cNvPr id="21" name="Picture 86"/>
          <p:cNvPicPr>
            <a:picLocks noChangeAspect="1" noChangeArrowheads="1"/>
          </p:cNvPicPr>
          <p:nvPr/>
        </p:nvPicPr>
        <p:blipFill>
          <a:blip r:embed="rId4" cstate="print"/>
          <a:srcRect b="47362"/>
          <a:stretch>
            <a:fillRect/>
          </a:stretch>
        </p:blipFill>
        <p:spPr bwMode="auto">
          <a:xfrm>
            <a:off x="7641275" y="6115792"/>
            <a:ext cx="2064817" cy="467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071254"/>
              </p:ext>
            </p:extLst>
          </p:nvPr>
        </p:nvGraphicFramePr>
        <p:xfrm>
          <a:off x="1265300" y="1056443"/>
          <a:ext cx="8383900" cy="3526908"/>
        </p:xfrm>
        <a:graphic>
          <a:graphicData uri="http://schemas.openxmlformats.org/drawingml/2006/table">
            <a:tbl>
              <a:tblPr/>
              <a:tblGrid>
                <a:gridCol w="658503"/>
                <a:gridCol w="712519"/>
                <a:gridCol w="403761"/>
                <a:gridCol w="914400"/>
                <a:gridCol w="368135"/>
                <a:gridCol w="5326582"/>
              </a:tblGrid>
              <a:tr h="18034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Treno</a:t>
                      </a:r>
                    </a:p>
                  </a:txBody>
                  <a:tcPr marL="36000" marR="36000" marT="25200" marB="144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Partenza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Arrivo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Provvedimenti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</a:tr>
              <a:tr h="531783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23015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7.13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9.20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(07:39)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ANTICIPATA,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giorno: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29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bus*: VARESE (p. 7.04) – GAZZADA S.M. (7.12) – CASTRONNO (7.17) – ALBIZZATE S.A. (7.24)  - CAVARIA O.J. (7.29)  – GALLARATE  (a. 7.34).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88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23083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21.13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23.20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21.39)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</a:t>
                      </a:r>
                      <a:r>
                        <a:rPr kumimoji="0" lang="it-IT" sz="1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it-IT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il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giorno: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28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bus*: VARESE (p. 21.04) – GAZZADA S.M. (21.12) – CASTRONNO (21.17) – ALBIZZATE S.A. (21.24)  - CAVARIA O.J. (21.29)  – GALLARATE (a. 21.34).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49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23085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21.43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23.50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22.09)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</a:t>
                      </a:r>
                      <a:r>
                        <a:rPr kumimoji="0" lang="it-IT" sz="10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it-IT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il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giorno: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28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bus*: VARESE (p. 21.34) – GAZZADA S.M. (21.42) – CASTRONNO (21.47) – ALBIZZATE S.A. (21.54)  - CAVARIA O.J. (21.59)  – GALLARATE  (a. 22.04).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229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23089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22.13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0.20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22.39)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ANTICIPATA,</a:t>
                      </a:r>
                      <a:r>
                        <a:rPr lang="it-IT" sz="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28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bus*: VARESE (p. 22.04) – GAZZADA S.M. (22.12) – CASTRONNO (22.17) – ALBIZZATE S.A. (22.24)  - CAVARIA O.J. (22.29)  – GALLARATE  (a. 22.34).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58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23091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22.43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PIOLTELLO L.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0.22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23.09)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ANTICIPATA,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giorno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28 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bus*: VARESE (p. 22.34) – GAZZADA S.M. (22.42) – CASTRONNO (22.47) – ALBIZZATE S.A. (22.54)  - CAVARIA O.J. (22.59)  – GALLARATE  (a. 23.04.)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07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23095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23.13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PIOLTELLO  L.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0.52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23.39)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ANTICIPATA,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giorno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: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28 OTTOBRE</a:t>
                      </a:r>
                      <a:endParaRPr lang="it-IT" sz="10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bus*: VARESE (p. 23.04) – GAZZADA S.M. (23.12) – CASTRONNO 23.17) – ALBIZZATE S.A. (23.24)  - CAVARIA O.J. (23.29)  – GALLARATE  (a. 23.34).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ttangolo 12"/>
          <p:cNvSpPr>
            <a:spLocks noChangeArrowheads="1"/>
          </p:cNvSpPr>
          <p:nvPr/>
        </p:nvSpPr>
        <p:spPr bwMode="auto">
          <a:xfrm>
            <a:off x="1297847" y="633768"/>
            <a:ext cx="2193721" cy="469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3969" tIns="41985" rIns="83969" bIns="41985">
            <a:spAutoFit/>
          </a:bodyPr>
          <a:lstStyle/>
          <a:p>
            <a:pPr defTabSz="769938">
              <a:spcBef>
                <a:spcPct val="50000"/>
              </a:spcBef>
            </a:pPr>
            <a:r>
              <a:rPr lang="it-IT" sz="1100" b="1" dirty="0" smtClean="0">
                <a:solidFill>
                  <a:srgbClr val="FF6600"/>
                </a:solidFill>
              </a:rPr>
              <a:t>                                                                          </a:t>
            </a:r>
            <a:r>
              <a:rPr lang="it-IT" sz="1400" b="1" u="sng" dirty="0" smtClean="0">
                <a:solidFill>
                  <a:srgbClr val="FF6600"/>
                </a:solidFill>
              </a:rPr>
              <a:t>SEGUE 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2034334" y="801296"/>
            <a:ext cx="295144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9938">
              <a:spcBef>
                <a:spcPct val="50000"/>
              </a:spcBef>
            </a:pPr>
            <a:r>
              <a:rPr lang="it-IT" sz="1100" b="1" dirty="0" smtClean="0">
                <a:solidFill>
                  <a:srgbClr val="FF6600"/>
                </a:solidFill>
              </a:rPr>
              <a:t>Da VARESE  per  PIOLTELLO/TREVIGLIO</a:t>
            </a:r>
            <a:endParaRPr lang="it-IT" sz="1100" b="1" dirty="0">
              <a:solidFill>
                <a:srgbClr val="FF6600"/>
              </a:solidFill>
            </a:endParaRPr>
          </a:p>
        </p:txBody>
      </p:sp>
      <p:sp>
        <p:nvSpPr>
          <p:cNvPr id="11" name="Text Box 2110"/>
          <p:cNvSpPr txBox="1">
            <a:spLocks noChangeArrowheads="1"/>
          </p:cNvSpPr>
          <p:nvPr/>
        </p:nvSpPr>
        <p:spPr bwMode="auto">
          <a:xfrm>
            <a:off x="1312038" y="427863"/>
            <a:ext cx="7181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4" tIns="47892" rIns="95784" bIns="47892"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it-IT" sz="2400" b="1" dirty="0">
                <a:solidFill>
                  <a:schemeClr val="bg1"/>
                </a:solidFill>
              </a:rPr>
              <a:t>28 e 29 OTTOBRE 2017</a:t>
            </a: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88560"/>
              </p:ext>
            </p:extLst>
          </p:nvPr>
        </p:nvGraphicFramePr>
        <p:xfrm>
          <a:off x="1249368" y="4807482"/>
          <a:ext cx="8397331" cy="904409"/>
        </p:xfrm>
        <a:graphic>
          <a:graphicData uri="http://schemas.openxmlformats.org/drawingml/2006/table">
            <a:tbl>
              <a:tblPr/>
              <a:tblGrid>
                <a:gridCol w="643646"/>
                <a:gridCol w="720672"/>
                <a:gridCol w="398287"/>
                <a:gridCol w="917793"/>
                <a:gridCol w="372312"/>
                <a:gridCol w="5344621"/>
              </a:tblGrid>
              <a:tr h="170100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Treno</a:t>
                      </a:r>
                    </a:p>
                  </a:txBody>
                  <a:tcPr marL="36000" marR="36000" marT="25200" marB="144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Partenza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Arrivo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Provvedimenti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</a:tr>
              <a:tr h="291809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23004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5.40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7.47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RITARDO</a:t>
                      </a:r>
                      <a:r>
                        <a:rPr lang="it-IT" sz="800" b="1" i="0" u="none" strike="noStrike" kern="1200" dirty="0" smtClean="0">
                          <a:solidFill>
                            <a:srgbClr val="ED770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ENTRO 10 MINUTI IN PARTENZA DA GALLARATE</a:t>
                      </a:r>
                      <a:r>
                        <a:rPr lang="it-IT" sz="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29 OTTOBRE.</a:t>
                      </a:r>
                      <a:endParaRPr lang="it-IT" sz="1000" b="1" i="0" u="none" strike="noStrike" kern="1200" dirty="0" smtClean="0">
                        <a:solidFill>
                          <a:srgbClr val="ED770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419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23072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</a:p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19.40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21.47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GALLARATE (a. 21.23) a VARESE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28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21.28) – CAVARIA O.J. (21.33) – ALBIZZATE S.A. (21.38) – CASTRONNO (21.45) – GAZZADA S.M. (21.50) – VARESE (a. 21.58).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ttangolo 14"/>
          <p:cNvSpPr/>
          <p:nvPr/>
        </p:nvSpPr>
        <p:spPr>
          <a:xfrm>
            <a:off x="1232116" y="4580377"/>
            <a:ext cx="29947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9938">
              <a:spcBef>
                <a:spcPct val="50000"/>
              </a:spcBef>
            </a:pPr>
            <a:r>
              <a:rPr lang="it-IT" sz="1100" b="1" dirty="0" smtClean="0">
                <a:solidFill>
                  <a:srgbClr val="FF6600"/>
                </a:solidFill>
              </a:rPr>
              <a:t>Da TREVIGLIO per  GALLARATE/VARESE</a:t>
            </a:r>
            <a:endParaRPr lang="it-IT" sz="11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1_TRENITALIA - Avviso provvedimenti - orizzontale SINGOLO FOGLIO e DOPPIO FOGLIO - Italiano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037" y="-4768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66700" y="5946775"/>
            <a:ext cx="2106613" cy="66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83969" tIns="41985" rIns="83969" bIns="41985" anchor="ctr"/>
          <a:lstStyle/>
          <a:p>
            <a:pPr algn="ctr" defTabSz="957263"/>
            <a:endParaRPr lang="it-IT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990" y="6125264"/>
            <a:ext cx="159702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403"/>
          <p:cNvSpPr>
            <a:spLocks noChangeArrowheads="1"/>
          </p:cNvSpPr>
          <p:nvPr/>
        </p:nvSpPr>
        <p:spPr bwMode="auto">
          <a:xfrm>
            <a:off x="186950" y="5400675"/>
            <a:ext cx="1020763" cy="285750"/>
          </a:xfrm>
          <a:prstGeom prst="rect">
            <a:avLst/>
          </a:prstGeom>
          <a:solidFill>
            <a:srgbClr val="ED7701"/>
          </a:solidFill>
          <a:ln w="9525">
            <a:noFill/>
            <a:miter lim="800000"/>
            <a:headEnd/>
            <a:tailEnd/>
          </a:ln>
        </p:spPr>
        <p:txBody>
          <a:bodyPr lIns="83969" tIns="41985" rIns="83969" bIns="41985" anchor="ctr"/>
          <a:lstStyle/>
          <a:p>
            <a:pPr algn="ctr" defTabSz="957263"/>
            <a:r>
              <a:rPr lang="it-IT" sz="1000" b="1" dirty="0"/>
              <a:t>Foglio </a:t>
            </a:r>
            <a:r>
              <a:rPr lang="it-IT" sz="1000" b="1" dirty="0" smtClean="0"/>
              <a:t>3 </a:t>
            </a:r>
            <a:r>
              <a:rPr lang="it-IT" sz="1000" b="1" dirty="0"/>
              <a:t>di </a:t>
            </a:r>
            <a:r>
              <a:rPr lang="it-IT" sz="1000" b="1" dirty="0" smtClean="0"/>
              <a:t>3</a:t>
            </a:r>
            <a:endParaRPr lang="it-IT" sz="1000" dirty="0"/>
          </a:p>
        </p:txBody>
      </p:sp>
      <p:pic>
        <p:nvPicPr>
          <p:cNvPr id="25" name="Picture 86"/>
          <p:cNvPicPr>
            <a:picLocks noChangeAspect="1" noChangeArrowheads="1"/>
          </p:cNvPicPr>
          <p:nvPr/>
        </p:nvPicPr>
        <p:blipFill>
          <a:blip r:embed="rId4" cstate="print"/>
          <a:srcRect b="47362"/>
          <a:stretch>
            <a:fillRect/>
          </a:stretch>
        </p:blipFill>
        <p:spPr bwMode="auto">
          <a:xfrm>
            <a:off x="7605650" y="6144919"/>
            <a:ext cx="2064817" cy="467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2110"/>
          <p:cNvSpPr txBox="1">
            <a:spLocks noChangeArrowheads="1"/>
          </p:cNvSpPr>
          <p:nvPr/>
        </p:nvSpPr>
        <p:spPr bwMode="auto">
          <a:xfrm>
            <a:off x="1312038" y="427863"/>
            <a:ext cx="7181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4" tIns="47892" rIns="95784" bIns="47892"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it-IT" sz="2400" b="1" dirty="0">
                <a:solidFill>
                  <a:schemeClr val="bg1"/>
                </a:solidFill>
              </a:rPr>
              <a:t>28 e 29 OTTOBRE 2017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1999830" y="810815"/>
            <a:ext cx="29947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9938">
              <a:spcBef>
                <a:spcPct val="50000"/>
              </a:spcBef>
            </a:pPr>
            <a:r>
              <a:rPr lang="it-IT" sz="1100" b="1" dirty="0" smtClean="0">
                <a:solidFill>
                  <a:srgbClr val="FF6600"/>
                </a:solidFill>
              </a:rPr>
              <a:t>Da TREVIGLIO per  GALLARATE/VARESE</a:t>
            </a:r>
            <a:endParaRPr lang="it-IT" sz="1100" b="1" dirty="0">
              <a:solidFill>
                <a:srgbClr val="FF6600"/>
              </a:solidFill>
            </a:endParaRPr>
          </a:p>
        </p:txBody>
      </p:sp>
      <p:graphicFrame>
        <p:nvGraphicFramePr>
          <p:cNvPr id="23" name="Tabel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560964"/>
              </p:ext>
            </p:extLst>
          </p:nvPr>
        </p:nvGraphicFramePr>
        <p:xfrm>
          <a:off x="1306287" y="1062363"/>
          <a:ext cx="8366290" cy="1934690"/>
        </p:xfrm>
        <a:graphic>
          <a:graphicData uri="http://schemas.openxmlformats.org/drawingml/2006/table">
            <a:tbl>
              <a:tblPr/>
              <a:tblGrid>
                <a:gridCol w="641266"/>
                <a:gridCol w="856032"/>
                <a:gridCol w="396815"/>
                <a:gridCol w="767751"/>
                <a:gridCol w="405441"/>
                <a:gridCol w="5298985"/>
              </a:tblGrid>
              <a:tr h="191330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Treno</a:t>
                      </a:r>
                    </a:p>
                  </a:txBody>
                  <a:tcPr marL="36000" marR="36000" marT="25200" marB="144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Partenza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Arrivo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Provvedimenti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</a:tr>
              <a:tr h="31799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23074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20.10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22.17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GALLARATE (a. 21.53) a VARESE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28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21.58.) – CAVARIA O.J. (22.03) – ALBIZZATE S.A. (22.08) – CASTRONNO (22.15) – GAZZADA S.M. (22.20) – VARESE (a. 22.28).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7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23078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20.40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22.47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GALLARATE (a. 22.23)  a VARESE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28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22.28) – CAVARIA O.J. (22.33) – ALBIZZATE S.A. (22.38) – CASTRONNO (22.45) – GAZZADA S.M. (22.50) – VARESE (a. 22.58).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299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23080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21.10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23.17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GALLARATE (a. 22.53)  a VARESE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28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22.58.) – CAVARIA O.J. (23.03) – ALBIZZATE S.A. (23.08) – CASTRONNO (23.15) – GAZZADA S.M. (23.20) – VARESE (a. 23.28).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07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S5 23084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TREVIGLIO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21.40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23.47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GALLARATE (a. 23.23) a VARESE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28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23.28) – CAVARIA O.J. (23.33) – ALBIZZATE S.A. (23.38) – CASTRONNO (23.45) – GAZZADA S.M. (23.50) – VARESE (a. 23.58)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ttangolo 14"/>
          <p:cNvSpPr/>
          <p:nvPr/>
        </p:nvSpPr>
        <p:spPr>
          <a:xfrm>
            <a:off x="1289630" y="790695"/>
            <a:ext cx="8146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9938">
              <a:spcBef>
                <a:spcPct val="50000"/>
              </a:spcBef>
            </a:pPr>
            <a:r>
              <a:rPr lang="it-IT" sz="1400" b="1" u="sng" dirty="0" smtClean="0">
                <a:solidFill>
                  <a:srgbClr val="FF6600"/>
                </a:solidFill>
              </a:rPr>
              <a:t>SEGUE</a:t>
            </a:r>
            <a:endParaRPr lang="it-IT" sz="1400" b="1" u="sng" dirty="0">
              <a:solidFill>
                <a:srgbClr val="FF6600"/>
              </a:solidFill>
            </a:endParaRPr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017975"/>
              </p:ext>
            </p:extLst>
          </p:nvPr>
        </p:nvGraphicFramePr>
        <p:xfrm>
          <a:off x="1289050" y="3160108"/>
          <a:ext cx="8383900" cy="1951561"/>
        </p:xfrm>
        <a:graphic>
          <a:graphicData uri="http://schemas.openxmlformats.org/drawingml/2006/table">
            <a:tbl>
              <a:tblPr/>
              <a:tblGrid>
                <a:gridCol w="646628"/>
                <a:gridCol w="855023"/>
                <a:gridCol w="401073"/>
                <a:gridCol w="767751"/>
                <a:gridCol w="431320"/>
                <a:gridCol w="5282105"/>
              </a:tblGrid>
              <a:tr h="196447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Treno</a:t>
                      </a:r>
                    </a:p>
                  </a:txBody>
                  <a:tcPr marL="36000" marR="36000" marT="25200" marB="144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Partenza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Arrivo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900" b="1" i="0" u="none" strike="noStrike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Provvedimenti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</a:tr>
              <a:tr h="325674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RE 5300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MILANO </a:t>
                      </a:r>
                      <a:r>
                        <a:rPr lang="it-IT" sz="800" b="1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P.TA</a:t>
                      </a:r>
                      <a:endParaRPr lang="it-IT" sz="8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GARIBALDI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5.32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6.26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GALLARATE (a. 6.04)  a VARESE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29 OTTOBRE</a:t>
                      </a:r>
                      <a:endParaRPr lang="it-IT" sz="10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6.09)  -  VARESE (a. 6.34).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674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RE  5301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5.36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MILANO </a:t>
                      </a:r>
                      <a:r>
                        <a:rPr lang="it-IT" sz="800" b="1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P.TA</a:t>
                      </a: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GARIBALDI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6.28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(p. 5.52)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ANTICIPATA,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giorno 29 OTTOBRE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Orari bus*: VARESE  (p. 5.22) – GALLARATE (a. 5.47).</a:t>
                      </a:r>
                      <a:endParaRPr lang="it-IT" sz="8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799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RE</a:t>
                      </a:r>
                      <a:r>
                        <a:rPr lang="it-IT" sz="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5302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MILANO </a:t>
                      </a:r>
                      <a:r>
                        <a:rPr lang="it-IT" sz="800" b="1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P.TA</a:t>
                      </a:r>
                      <a:endParaRPr lang="it-IT" sz="8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GARIBALDI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6.32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7.26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baseline="0" dirty="0" smtClean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RITARDO</a:t>
                      </a:r>
                      <a:r>
                        <a:rPr lang="it-IT" sz="800" b="1" i="0" u="none" strike="noStrike" kern="1200" baseline="0" dirty="0" smtClean="0">
                          <a:solidFill>
                            <a:srgbClr val="ED770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it-IT" sz="8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ENTRO 10 MINUTI IN PARTENZA DA MI P.TA GARIBALDI;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GALLARATE (a. 7.07) a VARESE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 </a:t>
                      </a:r>
                      <a:r>
                        <a:rPr lang="it-IT" sz="10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il giorno: </a:t>
                      </a:r>
                      <a:r>
                        <a:rPr lang="it-IT" sz="10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29 OTTOBRE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Orari bus: GALLARATE (p. 7.12) – VARESE (a. 7.37)</a:t>
                      </a: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RE  5303</a:t>
                      </a:r>
                      <a:endParaRPr lang="it-IT" sz="8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VARESE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6.36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MILANO </a:t>
                      </a:r>
                      <a:r>
                        <a:rPr lang="it-IT" sz="800" b="1" i="0" u="none" strike="noStrike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P.TA</a:t>
                      </a:r>
                      <a:endParaRPr lang="it-IT" sz="800" b="1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839694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GARIBALDI</a:t>
                      </a: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7.46</a:t>
                      </a:r>
                      <a:endParaRPr lang="it-IT" sz="8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CANCELLATO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VARESE a GALLARATE (p. 7.02)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SOSTITUITO CON BUS, 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it-IT" sz="8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PARTENZA ANTICIPATA,</a:t>
                      </a: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giorno 29 OTTOBRE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Orari bus*: VARESE  (p. 6.27) –  GAZZADA S.M. (6.35) - CASTRONNO – (6.40) – ALBIZZATE S.A. (6.47)  - CAVARIA O.J. (6.52) -  GALLARATE (a. 6.57).</a:t>
                      </a:r>
                      <a:endParaRPr lang="it-IT" sz="800" b="1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25200" marB="144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1315931" y="2947221"/>
            <a:ext cx="4953000" cy="254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3969" tIns="41985" rIns="83969" bIns="41985">
            <a:spAutoFit/>
          </a:bodyPr>
          <a:lstStyle/>
          <a:p>
            <a:pPr defTabSz="769938">
              <a:spcBef>
                <a:spcPct val="50000"/>
              </a:spcBef>
            </a:pPr>
            <a:r>
              <a:rPr lang="it-IT" sz="1100" b="1" dirty="0" smtClean="0">
                <a:solidFill>
                  <a:srgbClr val="FF6600"/>
                </a:solidFill>
              </a:rPr>
              <a:t>Da MILANO P.TA GARIBALDI per VARESE e viceversa</a:t>
            </a:r>
            <a:endParaRPr lang="it-IT" sz="1100" b="1" dirty="0">
              <a:solidFill>
                <a:srgbClr val="FF6600"/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1242279" y="5103281"/>
            <a:ext cx="8281545" cy="50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3969" tIns="41985" rIns="83969" bIns="41985" anchor="ctr">
            <a:spAutoFit/>
          </a:bodyPr>
          <a:lstStyle/>
          <a:p>
            <a:pPr defTabSz="839788">
              <a:lnSpc>
                <a:spcPts val="900"/>
              </a:lnSpc>
              <a:spcBef>
                <a:spcPct val="50000"/>
              </a:spcBef>
              <a:defRPr/>
            </a:pPr>
            <a:r>
              <a:rPr lang="it-IT" sz="1100" b="1" u="sng" dirty="0" smtClean="0">
                <a:solidFill>
                  <a:srgbClr val="FF6600"/>
                </a:solidFill>
              </a:rPr>
              <a:t>PUNTI </a:t>
            </a:r>
            <a:r>
              <a:rPr lang="it-IT" sz="1100" b="1" u="sng" dirty="0" err="1" smtClean="0">
                <a:solidFill>
                  <a:srgbClr val="FF6600"/>
                </a:solidFill>
              </a:rPr>
              <a:t>DI</a:t>
            </a:r>
            <a:r>
              <a:rPr lang="it-IT" sz="1100" b="1" u="sng" dirty="0" smtClean="0">
                <a:solidFill>
                  <a:srgbClr val="FF6600"/>
                </a:solidFill>
              </a:rPr>
              <a:t> FERMATA BUS:</a:t>
            </a:r>
          </a:p>
          <a:p>
            <a:pPr defTabSz="839788">
              <a:lnSpc>
                <a:spcPts val="900"/>
              </a:lnSpc>
              <a:spcBef>
                <a:spcPct val="50000"/>
              </a:spcBef>
              <a:buFontTx/>
              <a:buChar char="-"/>
              <a:defRPr/>
            </a:pPr>
            <a:r>
              <a:rPr lang="it-IT" sz="1000" b="1" dirty="0" smtClean="0"/>
              <a:t> </a:t>
            </a:r>
            <a:r>
              <a:rPr lang="it-IT" sz="900" b="1" u="sng" dirty="0" smtClean="0"/>
              <a:t>GALLARATE</a:t>
            </a:r>
            <a:r>
              <a:rPr lang="it-IT" sz="900" b="1" dirty="0" smtClean="0"/>
              <a:t>: </a:t>
            </a:r>
            <a:r>
              <a:rPr lang="it-IT" sz="900" dirty="0" smtClean="0"/>
              <a:t>Antistante stazione FS - </a:t>
            </a:r>
            <a:r>
              <a:rPr lang="it-IT" sz="900" b="1" dirty="0" smtClean="0"/>
              <a:t> </a:t>
            </a:r>
            <a:r>
              <a:rPr lang="it-IT" sz="900" b="1" u="sng" dirty="0" smtClean="0"/>
              <a:t>CAVARIA</a:t>
            </a:r>
            <a:r>
              <a:rPr lang="it-IT" sz="900" b="1" dirty="0" smtClean="0"/>
              <a:t>: </a:t>
            </a:r>
            <a:r>
              <a:rPr lang="it-IT" sz="900" dirty="0" smtClean="0"/>
              <a:t>Incrocio</a:t>
            </a:r>
            <a:r>
              <a:rPr lang="it-IT" sz="900" b="1" dirty="0" smtClean="0"/>
              <a:t> </a:t>
            </a:r>
            <a:r>
              <a:rPr lang="it-IT" sz="900" dirty="0" smtClean="0"/>
              <a:t>Via </a:t>
            </a:r>
            <a:r>
              <a:rPr lang="it-IT" sz="900" dirty="0" err="1" smtClean="0"/>
              <a:t>Rochetti</a:t>
            </a:r>
            <a:r>
              <a:rPr lang="it-IT" sz="900" dirty="0" smtClean="0"/>
              <a:t>/FS - </a:t>
            </a:r>
            <a:r>
              <a:rPr lang="it-IT" sz="900" b="1" dirty="0" smtClean="0"/>
              <a:t> </a:t>
            </a:r>
            <a:r>
              <a:rPr lang="it-IT" sz="900" b="1" u="sng" dirty="0" smtClean="0"/>
              <a:t>ALBIZZATE</a:t>
            </a:r>
            <a:r>
              <a:rPr lang="it-IT" sz="900" b="1" dirty="0" smtClean="0"/>
              <a:t>: </a:t>
            </a:r>
            <a:r>
              <a:rPr lang="it-IT" sz="900" dirty="0" smtClean="0"/>
              <a:t>Incrocio Via Mazzini/Via Matteotti. - </a:t>
            </a:r>
            <a:r>
              <a:rPr lang="it-IT" sz="900" b="1" dirty="0" smtClean="0"/>
              <a:t> </a:t>
            </a:r>
            <a:r>
              <a:rPr lang="it-IT" sz="900" b="1" u="sng" dirty="0" smtClean="0"/>
              <a:t>CASTRONNO</a:t>
            </a:r>
            <a:r>
              <a:rPr lang="it-IT" sz="900" b="1" dirty="0" smtClean="0"/>
              <a:t>: </a:t>
            </a:r>
            <a:r>
              <a:rPr lang="it-IT" sz="900" dirty="0" smtClean="0"/>
              <a:t>Via Roma 28 -</a:t>
            </a:r>
            <a:r>
              <a:rPr lang="it-IT" sz="900" b="1" dirty="0" smtClean="0"/>
              <a:t> </a:t>
            </a:r>
            <a:r>
              <a:rPr lang="it-IT" sz="900" b="1" u="sng" dirty="0" smtClean="0"/>
              <a:t>GAZZADA</a:t>
            </a:r>
            <a:r>
              <a:rPr lang="it-IT" sz="900" b="1" dirty="0" smtClean="0"/>
              <a:t>: </a:t>
            </a:r>
            <a:r>
              <a:rPr lang="it-IT" sz="900" dirty="0" smtClean="0"/>
              <a:t>Piazza San Bernardino - </a:t>
            </a:r>
            <a:r>
              <a:rPr lang="it-IT" sz="900" b="1" dirty="0" smtClean="0"/>
              <a:t> </a:t>
            </a:r>
            <a:r>
              <a:rPr lang="it-IT" sz="900" b="1" u="sng" dirty="0" smtClean="0"/>
              <a:t>VARESE</a:t>
            </a:r>
            <a:r>
              <a:rPr lang="it-IT" sz="900" b="1" dirty="0" smtClean="0"/>
              <a:t>: </a:t>
            </a:r>
            <a:r>
              <a:rPr lang="it-IT" sz="900" dirty="0" smtClean="0"/>
              <a:t>Antistante stazione FS </a:t>
            </a:r>
            <a:endParaRPr lang="it-IT" sz="900" dirty="0"/>
          </a:p>
        </p:txBody>
      </p:sp>
      <p:sp>
        <p:nvSpPr>
          <p:cNvPr id="20" name="Rettangolo 12"/>
          <p:cNvSpPr>
            <a:spLocks noChangeArrowheads="1"/>
          </p:cNvSpPr>
          <p:nvPr/>
        </p:nvSpPr>
        <p:spPr bwMode="auto">
          <a:xfrm>
            <a:off x="1256386" y="5494013"/>
            <a:ext cx="7003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dirty="0"/>
              <a:t>- </a:t>
            </a:r>
            <a:r>
              <a:rPr lang="it-IT" sz="900" b="1" dirty="0"/>
              <a:t>L’orario di partenza e arrivo dei bus potrà variare </a:t>
            </a:r>
            <a:r>
              <a:rPr lang="it-IT" sz="900" b="1" dirty="0" smtClean="0"/>
              <a:t>in funzione </a:t>
            </a:r>
            <a:r>
              <a:rPr lang="it-IT" sz="900" b="1" dirty="0"/>
              <a:t>delle condizioni del traffico.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ersonalizza struttura">
  <a:themeElements>
    <a:clrScheme name="1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19261</TotalTime>
  <Words>1546</Words>
  <Application>Microsoft Office PowerPoint</Application>
  <PresentationFormat>A4 (21x29,7 cm)</PresentationFormat>
  <Paragraphs>212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1_Personalizza struttura</vt:lpstr>
      <vt:lpstr>Personalizza struttura</vt:lpstr>
      <vt:lpstr>Presentazione standard di PowerPoint</vt:lpstr>
      <vt:lpstr>Presentazione standard di PowerPoint</vt:lpstr>
      <vt:lpstr>Presentazione standard di PowerPoint</vt:lpstr>
    </vt:vector>
  </TitlesOfParts>
  <Company>fre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4931287</dc:creator>
  <cp:lastModifiedBy>LUPICA PICCITTO DANIELA</cp:lastModifiedBy>
  <cp:revision>2836</cp:revision>
  <cp:lastPrinted>2017-10-19T11:23:34Z</cp:lastPrinted>
  <dcterms:created xsi:type="dcterms:W3CDTF">2007-11-19T13:36:57Z</dcterms:created>
  <dcterms:modified xsi:type="dcterms:W3CDTF">2017-10-20T09:07:09Z</dcterms:modified>
</cp:coreProperties>
</file>