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3"/>
  </p:notesMasterIdLst>
  <p:handoutMasterIdLst>
    <p:handoutMasterId r:id="rId24"/>
  </p:handoutMasterIdLst>
  <p:sldIdLst>
    <p:sldId id="370" r:id="rId3"/>
    <p:sldId id="464" r:id="rId4"/>
    <p:sldId id="467" r:id="rId5"/>
    <p:sldId id="470" r:id="rId6"/>
    <p:sldId id="429" r:id="rId7"/>
    <p:sldId id="431" r:id="rId8"/>
    <p:sldId id="435" r:id="rId9"/>
    <p:sldId id="437" r:id="rId10"/>
    <p:sldId id="441" r:id="rId11"/>
    <p:sldId id="438" r:id="rId12"/>
    <p:sldId id="442" r:id="rId13"/>
    <p:sldId id="446" r:id="rId14"/>
    <p:sldId id="447" r:id="rId15"/>
    <p:sldId id="466" r:id="rId16"/>
    <p:sldId id="472" r:id="rId17"/>
    <p:sldId id="471" r:id="rId18"/>
    <p:sldId id="286" r:id="rId19"/>
    <p:sldId id="434" r:id="rId20"/>
    <p:sldId id="462" r:id="rId21"/>
    <p:sldId id="463" r:id="rId22"/>
  </p:sldIdLst>
  <p:sldSz cx="12192000" cy="6858000"/>
  <p:notesSz cx="6648450" cy="97742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B4AF79B-A85F-483D-A6E9-7AB07600F4D0}">
          <p14:sldIdLst>
            <p14:sldId id="370"/>
            <p14:sldId id="464"/>
            <p14:sldId id="467"/>
            <p14:sldId id="470"/>
            <p14:sldId id="429"/>
            <p14:sldId id="431"/>
          </p14:sldIdLst>
        </p14:section>
        <p14:section name="Sezione senza titolo" id="{110C5045-824C-4D3E-8DDC-184C05E888CE}">
          <p14:sldIdLst>
            <p14:sldId id="435"/>
            <p14:sldId id="437"/>
            <p14:sldId id="441"/>
            <p14:sldId id="438"/>
            <p14:sldId id="442"/>
            <p14:sldId id="446"/>
            <p14:sldId id="447"/>
            <p14:sldId id="466"/>
            <p14:sldId id="472"/>
            <p14:sldId id="471"/>
            <p14:sldId id="286"/>
            <p14:sldId id="434"/>
            <p14:sldId id="462"/>
            <p14:sldId id="463"/>
          </p14:sldIdLst>
        </p14:section>
      </p14:sectionLst>
    </p:ext>
    <p:ext uri="{EFAFB233-063F-42B5-8137-9DF3F51BA10A}">
      <p15:sldGuideLst xmlns:p15="http://schemas.microsoft.com/office/powerpoint/2012/main">
        <p15:guide id="1" orient="horz" pos="2205"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5D"/>
    <a:srgbClr val="008698"/>
    <a:srgbClr val="007680"/>
    <a:srgbClr val="8D2F4B"/>
    <a:srgbClr val="5BA7E0"/>
    <a:srgbClr val="B777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658" autoAdjust="0"/>
    <p:restoredTop sz="39194" autoAdjust="0"/>
  </p:normalViewPr>
  <p:slideViewPr>
    <p:cSldViewPr snapToGrid="0">
      <p:cViewPr varScale="1">
        <p:scale>
          <a:sx n="54" d="100"/>
          <a:sy n="54" d="100"/>
        </p:scale>
        <p:origin x="96" y="1290"/>
      </p:cViewPr>
      <p:guideLst>
        <p:guide orient="horz" pos="2205"/>
        <p:guide pos="3885"/>
      </p:guideLst>
    </p:cSldViewPr>
  </p:slideViewPr>
  <p:notesTextViewPr>
    <p:cViewPr>
      <p:scale>
        <a:sx n="1" d="1"/>
        <a:sy n="1" d="1"/>
      </p:scale>
      <p:origin x="0" y="0"/>
    </p:cViewPr>
  </p:notesTextViewPr>
  <p:sorterViewPr>
    <p:cViewPr>
      <p:scale>
        <a:sx n="100" d="100"/>
        <a:sy n="100" d="100"/>
      </p:scale>
      <p:origin x="0" y="237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Foglio_di_lavoro_di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oglio_di_lavoro_di_Microsoft_Excel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oglio_di_lavoro_di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933302359721558E-2"/>
          <c:y val="0.18737337176340826"/>
          <c:w val="0.83837525305726734"/>
          <c:h val="0.68524828424778184"/>
        </c:manualLayout>
      </c:layout>
      <c:pie3DChart>
        <c:varyColors val="1"/>
        <c:ser>
          <c:idx val="0"/>
          <c:order val="0"/>
          <c:tx>
            <c:strRef>
              <c:f>Foglio1!$B$1:$B$2</c:f>
              <c:strCache>
                <c:ptCount val="2"/>
                <c:pt idx="0">
                  <c:v>MODALITA' ACCADIMENTO INFORTUNI 2016 - FEMMINE</c:v>
                </c:pt>
                <c:pt idx="1">
                  <c:v>femmine</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dLbl>
              <c:idx val="0"/>
              <c:layout>
                <c:manualLayout>
                  <c:x val="0.13234107639739617"/>
                  <c:y val="1.7698316727041901E-2"/>
                </c:manualLayout>
              </c:layout>
              <c:spPr>
                <a:xfrm>
                  <a:off x="5158117" y="512294"/>
                  <a:ext cx="4091367" cy="601218"/>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sz="12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53147"/>
                        <a:gd name="adj2" fmla="val 73888"/>
                      </a:avLst>
                    </a:prstGeom>
                  </c15:spPr>
                  <c15:layout>
                    <c:manualLayout>
                      <c:w val="0.41594456469028585"/>
                      <c:h val="0.11171118877064885"/>
                    </c:manualLayout>
                  </c15:layout>
                </c:ext>
              </c:extLst>
            </c:dLbl>
            <c:dLbl>
              <c:idx val="1"/>
              <c:layout>
                <c:manualLayout>
                  <c:x val="7.0807865010738616E-2"/>
                  <c:y val="-0.15574436964222277"/>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5076"/>
                        <a:gd name="adj2" fmla="val -32342"/>
                      </a:avLst>
                    </a:prstGeom>
                  </c15:spPr>
                  <c15:layout>
                    <c:manualLayout>
                      <c:w val="0.23180519313048942"/>
                      <c:h val="0.1461615014485601"/>
                    </c:manualLayout>
                  </c15:layout>
                </c:ext>
              </c:extLst>
            </c:dLbl>
            <c:dLbl>
              <c:idx val="2"/>
              <c:layout>
                <c:manualLayout>
                  <c:x val="3.6099542091371545E-3"/>
                  <c:y val="0"/>
                </c:manualLayout>
              </c:layout>
              <c:spPr>
                <a:xfrm>
                  <a:off x="193583" y="1084482"/>
                  <a:ext cx="2794689" cy="593789"/>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sz="12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55358"/>
                        <a:gd name="adj2" fmla="val 86963"/>
                      </a:avLst>
                    </a:prstGeom>
                  </c15:spPr>
                  <c15:layout>
                    <c:manualLayout>
                      <c:w val="0.26479184817914808"/>
                      <c:h val="0.11033082021651849"/>
                    </c:manualLayout>
                  </c15:layout>
                </c:ext>
              </c:extLst>
            </c:dLbl>
            <c:dLbl>
              <c:idx val="3"/>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50521"/>
                        <a:gd name="adj2" fmla="val 102204"/>
                      </a:avLst>
                    </a:prstGeom>
                  </c15:spPr>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Foglio1!$A$3:$A$6</c:f>
              <c:strCache>
                <c:ptCount val="4"/>
                <c:pt idx="0">
                  <c:v>in occasione di lavoro con mezzo di trasporto</c:v>
                </c:pt>
                <c:pt idx="1">
                  <c:v>in occasione di lavoro senza mezzo di trasporto</c:v>
                </c:pt>
                <c:pt idx="2">
                  <c:v>itinere con  mezzo di trasporto</c:v>
                </c:pt>
                <c:pt idx="3">
                  <c:v>itinere senza mezzo di trasporto</c:v>
                </c:pt>
              </c:strCache>
            </c:strRef>
          </c:cat>
          <c:val>
            <c:numRef>
              <c:f>Foglio1!$B$3:$B$6</c:f>
              <c:numCache>
                <c:formatCode>General</c:formatCode>
                <c:ptCount val="4"/>
                <c:pt idx="0" formatCode="#,##0">
                  <c:v>81</c:v>
                </c:pt>
                <c:pt idx="1">
                  <c:v>2664</c:v>
                </c:pt>
                <c:pt idx="2" formatCode="#,##0">
                  <c:v>694</c:v>
                </c:pt>
                <c:pt idx="3">
                  <c:v>206</c:v>
                </c:pt>
              </c:numCache>
            </c:numRef>
          </c:val>
        </c:ser>
        <c:ser>
          <c:idx val="1"/>
          <c:order val="1"/>
          <c:tx>
            <c:strRef>
              <c:f>Foglio1!#REF!</c:f>
              <c:strCache>
                <c:ptCount val="1"/>
                <c:pt idx="0">
                  <c:v>#REF!</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cat>
            <c:strRef>
              <c:f>Foglio1!$A$3:$A$6</c:f>
              <c:strCache>
                <c:ptCount val="4"/>
                <c:pt idx="0">
                  <c:v>in occasione di lavoro con mezzo di trasporto</c:v>
                </c:pt>
                <c:pt idx="1">
                  <c:v>in occasione di lavoro senza mezzo di trasporto</c:v>
                </c:pt>
                <c:pt idx="2">
                  <c:v>itinere con  mezzo di trasporto</c:v>
                </c:pt>
                <c:pt idx="3">
                  <c:v>itinere senza mezzo di trasporto</c:v>
                </c:pt>
              </c:strCache>
            </c:strRef>
          </c:cat>
          <c:val>
            <c:numRef>
              <c:f>Foglio1!#REF!</c:f>
              <c:numCache>
                <c:formatCode>General</c:formatCode>
                <c:ptCount val="1"/>
                <c:pt idx="0">
                  <c:v>1</c:v>
                </c:pt>
              </c:numCache>
            </c:numRef>
          </c:val>
        </c:ser>
        <c:ser>
          <c:idx val="2"/>
          <c:order val="2"/>
          <c:tx>
            <c:strRef>
              <c:f>Foglio1!#REF!</c:f>
              <c:strCache>
                <c:ptCount val="1"/>
                <c:pt idx="0">
                  <c:v>#REF!</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cat>
            <c:strRef>
              <c:f>Foglio1!$A$3:$A$6</c:f>
              <c:strCache>
                <c:ptCount val="4"/>
                <c:pt idx="0">
                  <c:v>in occasione di lavoro con mezzo di trasporto</c:v>
                </c:pt>
                <c:pt idx="1">
                  <c:v>in occasione di lavoro senza mezzo di trasporto</c:v>
                </c:pt>
                <c:pt idx="2">
                  <c:v>itinere con  mezzo di trasporto</c:v>
                </c:pt>
                <c:pt idx="3">
                  <c:v>itinere senza mezzo di trasporto</c:v>
                </c:pt>
              </c:strCache>
            </c:strRef>
          </c:cat>
          <c:val>
            <c:numRef>
              <c:f>Foglio1!#REF!</c:f>
              <c:numCache>
                <c:formatCode>General</c:formatCode>
                <c:ptCount val="1"/>
                <c:pt idx="0">
                  <c:v>1</c:v>
                </c:pt>
              </c:numCache>
            </c:numRef>
          </c:val>
        </c:ser>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4.9999949168033207E-2"/>
          <c:y val="0.90305405381300563"/>
          <c:w val="0.9"/>
          <c:h val="9.6945946186994328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237546415965625E-2"/>
          <c:y val="5.1127195009265346E-2"/>
          <c:w val="0.84318513331169831"/>
          <c:h val="0.77332856986343135"/>
        </c:manualLayout>
      </c:layout>
      <c:pie3DChart>
        <c:varyColors val="1"/>
        <c:ser>
          <c:idx val="0"/>
          <c:order val="0"/>
          <c:tx>
            <c:strRef>
              <c:f>Foglio1!$C$2</c:f>
              <c:strCache>
                <c:ptCount val="1"/>
                <c:pt idx="0">
                  <c:v>maschi</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dLbl>
              <c:idx val="0"/>
              <c:layout>
                <c:manualLayout>
                  <c:x val="0.14781984702847181"/>
                  <c:y val="0"/>
                </c:manualLayout>
              </c:layout>
              <c:spPr>
                <a:xfrm>
                  <a:off x="6419036" y="0"/>
                  <a:ext cx="2625471" cy="593789"/>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sz="12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9701"/>
                        <a:gd name="adj2" fmla="val 72549"/>
                      </a:avLst>
                    </a:prstGeom>
                    <a:noFill/>
                    <a:ln>
                      <a:noFill/>
                    </a:ln>
                  </c15:spPr>
                  <c15:layout>
                    <c:manualLayout>
                      <c:w val="0.35959368795313562"/>
                      <c:h val="0.11925133356910911"/>
                    </c:manualLayout>
                  </c15:layout>
                </c:ext>
              </c:extLst>
            </c:dLbl>
            <c:dLbl>
              <c:idx val="1"/>
              <c:layout>
                <c:manualLayout>
                  <c:x val="0.21617922292701425"/>
                  <c:y val="-0.25505557299439469"/>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93129"/>
                        <a:gd name="adj2" fmla="val -72139"/>
                      </a:avLst>
                    </a:prstGeom>
                    <a:noFill/>
                    <a:ln>
                      <a:noFill/>
                    </a:ln>
                  </c15:spPr>
                  <c15:layout>
                    <c:manualLayout>
                      <c:w val="0.20290575423178075"/>
                      <c:h val="0.15797901193880995"/>
                    </c:manualLayout>
                  </c15:layout>
                </c:ext>
              </c:extLst>
            </c:dLbl>
            <c:dLbl>
              <c:idx val="2"/>
              <c:layout>
                <c:manualLayout>
                  <c:x val="-0.12152773336981866"/>
                  <c:y val="0.23465112715484304"/>
                </c:manualLayout>
              </c:layout>
              <c:spPr>
                <a:xfrm>
                  <a:off x="12039" y="1168400"/>
                  <a:ext cx="2825896" cy="599588"/>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9540"/>
                        <a:gd name="adj2" fmla="val -138768"/>
                      </a:avLst>
                    </a:prstGeom>
                    <a:noFill/>
                    <a:ln>
                      <a:noFill/>
                    </a:ln>
                  </c15:spPr>
                  <c15:layout>
                    <c:manualLayout>
                      <c:w val="0.26001286126060041"/>
                      <c:h val="0.12041595346501029"/>
                    </c:manualLayout>
                  </c15:layout>
                </c:ext>
              </c:extLst>
            </c:dLbl>
            <c:dLbl>
              <c:idx val="3"/>
              <c:layout>
                <c:manualLayout>
                  <c:x val="-0.17761747769682776"/>
                  <c:y val="1.275277864971973E-2"/>
                </c:manualLayout>
              </c:layout>
              <c:spPr>
                <a:xfrm>
                  <a:off x="933652" y="63499"/>
                  <a:ext cx="3390264" cy="466789"/>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sz="12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5172"/>
                        <a:gd name="adj2" fmla="val 26351"/>
                      </a:avLst>
                    </a:prstGeom>
                    <a:noFill/>
                    <a:ln>
                      <a:noFill/>
                    </a:ln>
                  </c15:spPr>
                  <c15:layout>
                    <c:manualLayout>
                      <c:w val="0.31194077600198078"/>
                      <c:h val="9.3745776269669651E-2"/>
                    </c:manualLayout>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Foglio1!$B$3:$B$6</c:f>
              <c:strCache>
                <c:ptCount val="4"/>
                <c:pt idx="0">
                  <c:v>in occasione di lavoro con mezzo di trasporto</c:v>
                </c:pt>
                <c:pt idx="1">
                  <c:v>in occasione di lavoro senza mezzo di trasporto</c:v>
                </c:pt>
                <c:pt idx="2">
                  <c:v>itinere con  mezzo di trasporto</c:v>
                </c:pt>
                <c:pt idx="3">
                  <c:v>itinere senza mezzo di trasporto</c:v>
                </c:pt>
              </c:strCache>
            </c:strRef>
          </c:cat>
          <c:val>
            <c:numRef>
              <c:f>Foglio1!$C$3:$C$6</c:f>
              <c:numCache>
                <c:formatCode>General</c:formatCode>
                <c:ptCount val="4"/>
                <c:pt idx="0">
                  <c:v>235</c:v>
                </c:pt>
                <c:pt idx="1">
                  <c:v>5230</c:v>
                </c:pt>
                <c:pt idx="2">
                  <c:v>639</c:v>
                </c:pt>
                <c:pt idx="3">
                  <c:v>126</c:v>
                </c:pt>
              </c:numCache>
            </c:numRef>
          </c:val>
        </c:ser>
        <c:ser>
          <c:idx val="1"/>
          <c:order val="1"/>
          <c:tx>
            <c:strRef>
              <c:f>Foglio1!$D$2</c:f>
              <c:strCache>
                <c:ptCount val="1"/>
                <c:pt idx="0">
                  <c:v>totale</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it-IT"/>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Foglio1!$B$3:$B$6</c:f>
              <c:strCache>
                <c:ptCount val="4"/>
                <c:pt idx="0">
                  <c:v>in occasione di lavoro con mezzo di trasporto</c:v>
                </c:pt>
                <c:pt idx="1">
                  <c:v>in occasione di lavoro senza mezzo di trasporto</c:v>
                </c:pt>
                <c:pt idx="2">
                  <c:v>itinere con  mezzo di trasporto</c:v>
                </c:pt>
                <c:pt idx="3">
                  <c:v>itinere senza mezzo di trasporto</c:v>
                </c:pt>
              </c:strCache>
            </c:strRef>
          </c:cat>
          <c:val>
            <c:numRef>
              <c:f>Foglio1!$D$3:$D$6</c:f>
              <c:numCache>
                <c:formatCode>General</c:formatCode>
                <c:ptCount val="4"/>
                <c:pt idx="0">
                  <c:v>235</c:v>
                </c:pt>
                <c:pt idx="1">
                  <c:v>5230</c:v>
                </c:pt>
                <c:pt idx="2">
                  <c:v>639</c:v>
                </c:pt>
                <c:pt idx="3">
                  <c:v>126</c:v>
                </c:pt>
              </c:numCache>
            </c:numRef>
          </c:val>
        </c:ser>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5.1446074663660531E-2"/>
          <c:y val="0.88598312978091132"/>
          <c:w val="0.9"/>
          <c:h val="9.949798234975268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44993267056167E-2"/>
          <c:y val="0.23815923777071726"/>
          <c:w val="0.84069389533737959"/>
          <c:h val="0.64777938941842794"/>
        </c:manualLayout>
      </c:layout>
      <c:pie3DChart>
        <c:varyColors val="1"/>
        <c:ser>
          <c:idx val="0"/>
          <c:order val="0"/>
          <c:tx>
            <c:strRef>
              <c:f>Foglio1!$B$10</c:f>
              <c:strCache>
                <c:ptCount val="1"/>
                <c:pt idx="0">
                  <c:v>totale</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dLbl>
              <c:idx val="0"/>
              <c:layout>
                <c:manualLayout>
                  <c:x val="0.10960215192429551"/>
                  <c:y val="2.7538308983786394E-2"/>
                </c:manualLayout>
              </c:layout>
              <c:tx>
                <c:rich>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sz="1200" dirty="0" smtClean="0">
                      <a:latin typeface="Verdana" panose="020B0604030504040204" pitchFamily="34" charset="0"/>
                      <a:ea typeface="Verdana" panose="020B0604030504040204" pitchFamily="34" charset="0"/>
                      <a:cs typeface="Verdana" panose="020B0604030504040204" pitchFamily="34" charset="0"/>
                    </a:endParaRPr>
                  </a:p>
                  <a:p>
                    <a:pPr>
                      <a:defRPr sz="1200" b="1">
                        <a:latin typeface="Verdana" panose="020B0604030504040204" pitchFamily="34" charset="0"/>
                        <a:ea typeface="Verdana" panose="020B0604030504040204" pitchFamily="34" charset="0"/>
                        <a:cs typeface="Verdana" panose="020B0604030504040204" pitchFamily="34" charset="0"/>
                      </a:defRPr>
                    </a:pPr>
                    <a:fld id="{10AD3259-D8E7-4524-824A-51FD59D534ED}" type="CATEGORYNAME">
                      <a:rPr lang="it-IT" sz="1200" smtClean="0">
                        <a:latin typeface="Verdana" panose="020B0604030504040204" pitchFamily="34" charset="0"/>
                        <a:ea typeface="Verdana" panose="020B0604030504040204" pitchFamily="34" charset="0"/>
                        <a:cs typeface="Verdana" panose="020B0604030504040204" pitchFamily="34" charset="0"/>
                      </a:rPr>
                      <a:pPr>
                        <a:defRPr sz="1200" b="1">
                          <a:latin typeface="Verdana" panose="020B0604030504040204" pitchFamily="34" charset="0"/>
                          <a:ea typeface="Verdana" panose="020B0604030504040204" pitchFamily="34" charset="0"/>
                          <a:cs typeface="Verdana" panose="020B0604030504040204" pitchFamily="34" charset="0"/>
                        </a:defRPr>
                      </a:pPr>
                      <a:t>[NOME CATEGORIA]</a:t>
                    </a:fld>
                    <a:r>
                      <a:rPr lang="it-IT" sz="1200" baseline="0" dirty="0">
                        <a:latin typeface="Verdana" panose="020B0604030504040204" pitchFamily="34" charset="0"/>
                        <a:ea typeface="Verdana" panose="020B0604030504040204" pitchFamily="34" charset="0"/>
                        <a:cs typeface="Verdana" panose="020B0604030504040204" pitchFamily="34" charset="0"/>
                      </a:rPr>
                      <a:t>
</a:t>
                    </a:r>
                    <a:fld id="{8B508E7F-45FB-42B4-A5DF-EFA8520BAA14}" type="PERCENTAGE">
                      <a:rPr lang="it-IT" sz="1200" baseline="0">
                        <a:latin typeface="Verdana" panose="020B0604030504040204" pitchFamily="34" charset="0"/>
                        <a:ea typeface="Verdana" panose="020B0604030504040204" pitchFamily="34" charset="0"/>
                        <a:cs typeface="Verdana" panose="020B0604030504040204" pitchFamily="34" charset="0"/>
                      </a:rPr>
                      <a:pPr>
                        <a:defRPr sz="1200" b="1">
                          <a:latin typeface="Verdana" panose="020B0604030504040204" pitchFamily="34" charset="0"/>
                          <a:ea typeface="Verdana" panose="020B0604030504040204" pitchFamily="34" charset="0"/>
                          <a:cs typeface="Verdana" panose="020B0604030504040204" pitchFamily="34" charset="0"/>
                        </a:defRPr>
                      </a:pPr>
                      <a:t>[PERCENTUALE]</a:t>
                    </a:fld>
                    <a:endParaRPr lang="it-IT" sz="1200" baseline="0" dirty="0">
                      <a:latin typeface="Verdana" panose="020B0604030504040204" pitchFamily="34" charset="0"/>
                      <a:ea typeface="Verdana" panose="020B0604030504040204" pitchFamily="34" charset="0"/>
                      <a:cs typeface="Verdana" panose="020B0604030504040204" pitchFamily="34" charset="0"/>
                    </a:endParaRPr>
                  </a:p>
                </c:rich>
              </c:tx>
              <c:spPr>
                <a:xfrm>
                  <a:off x="5650779" y="466743"/>
                  <a:ext cx="2505705" cy="942487"/>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8403"/>
                        <a:gd name="adj2" fmla="val 87243"/>
                      </a:avLst>
                    </a:prstGeom>
                    <a:noFill/>
                    <a:ln>
                      <a:noFill/>
                    </a:ln>
                  </c15:spPr>
                  <c15:layout>
                    <c:manualLayout>
                      <c:w val="0.2240876831524353"/>
                      <c:h val="0.17770986482376516"/>
                    </c:manualLayout>
                  </c15:layout>
                  <c15:dlblFieldTable/>
                  <c15:showDataLabelsRange val="0"/>
                </c:ext>
              </c:extLst>
            </c:dLbl>
            <c:dLbl>
              <c:idx val="1"/>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2"/>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3"/>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Foglio1!$A$11:$A$14</c:f>
              <c:strCache>
                <c:ptCount val="4"/>
                <c:pt idx="0">
                  <c:v>in occasione di lavoro con mezzo di trasporto</c:v>
                </c:pt>
                <c:pt idx="1">
                  <c:v>in occasione di lavoro senza mezzo di trasporto</c:v>
                </c:pt>
                <c:pt idx="2">
                  <c:v>itinere con  mezzo di trasporto</c:v>
                </c:pt>
                <c:pt idx="3">
                  <c:v>itinere senza mezzo di trasporto</c:v>
                </c:pt>
              </c:strCache>
            </c:strRef>
          </c:cat>
          <c:val>
            <c:numRef>
              <c:f>Foglio1!$B$11:$B$14</c:f>
              <c:numCache>
                <c:formatCode>General</c:formatCode>
                <c:ptCount val="4"/>
                <c:pt idx="0">
                  <c:v>0</c:v>
                </c:pt>
                <c:pt idx="1">
                  <c:v>5</c:v>
                </c:pt>
                <c:pt idx="2">
                  <c:v>2</c:v>
                </c:pt>
                <c:pt idx="3">
                  <c:v>1</c:v>
                </c:pt>
              </c:numCache>
            </c:numRef>
          </c:val>
        </c:ser>
        <c:ser>
          <c:idx val="1"/>
          <c:order val="1"/>
          <c:dPt>
            <c:idx val="0"/>
            <c:bubble3D val="0"/>
            <c:spPr>
              <a:solidFill>
                <a:schemeClr val="accent1"/>
              </a:solidFill>
              <a:ln w="25400">
                <a:solidFill>
                  <a:schemeClr val="lt1"/>
                </a:solidFill>
              </a:ln>
              <a:effectLst/>
              <a:sp3d contourW="25400">
                <a:contourClr>
                  <a:schemeClr val="lt1"/>
                </a:contourClr>
              </a:sp3d>
            </c:spPr>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it-IT"/>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Foglio1!$A$11:$A$14</c:f>
              <c:strCache>
                <c:ptCount val="4"/>
                <c:pt idx="0">
                  <c:v>in occasione di lavoro con mezzo di trasporto</c:v>
                </c:pt>
                <c:pt idx="1">
                  <c:v>in occasione di lavoro senza mezzo di trasporto</c:v>
                </c:pt>
                <c:pt idx="2">
                  <c:v>itinere con  mezzo di trasporto</c:v>
                </c:pt>
                <c:pt idx="3">
                  <c:v>itinere senza mezzo di trasporto</c:v>
                </c:pt>
              </c:strCache>
            </c:strRef>
          </c:cat>
          <c:val>
            <c:numRef>
              <c:f>Foglio1!$A$1</c:f>
              <c:numCache>
                <c:formatCode>General</c:formatCode>
                <c:ptCount val="1"/>
                <c:pt idx="0">
                  <c:v>0</c:v>
                </c:pt>
              </c:numCache>
            </c:numRef>
          </c:val>
        </c:ser>
        <c:dLbls>
          <c:showLegendKey val="0"/>
          <c:showVal val="0"/>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1099" cy="489416"/>
          </a:xfrm>
          <a:prstGeom prst="rect">
            <a:avLst/>
          </a:prstGeom>
        </p:spPr>
        <p:txBody>
          <a:bodyPr vert="horz" lIns="90078" tIns="45039" rIns="90078" bIns="45039" rtlCol="0"/>
          <a:lstStyle>
            <a:lvl1pPr algn="l">
              <a:defRPr sz="1200"/>
            </a:lvl1pPr>
          </a:lstStyle>
          <a:p>
            <a:endParaRPr lang="it-IT"/>
          </a:p>
        </p:txBody>
      </p:sp>
      <p:sp>
        <p:nvSpPr>
          <p:cNvPr id="3" name="Segnaposto data 2"/>
          <p:cNvSpPr>
            <a:spLocks noGrp="1"/>
          </p:cNvSpPr>
          <p:nvPr>
            <p:ph type="dt" sz="quarter" idx="1"/>
          </p:nvPr>
        </p:nvSpPr>
        <p:spPr>
          <a:xfrm>
            <a:off x="3765797" y="0"/>
            <a:ext cx="2881099" cy="489416"/>
          </a:xfrm>
          <a:prstGeom prst="rect">
            <a:avLst/>
          </a:prstGeom>
        </p:spPr>
        <p:txBody>
          <a:bodyPr vert="horz" lIns="90078" tIns="45039" rIns="90078" bIns="45039" rtlCol="0"/>
          <a:lstStyle>
            <a:lvl1pPr algn="r">
              <a:defRPr sz="1200"/>
            </a:lvl1pPr>
          </a:lstStyle>
          <a:p>
            <a:fld id="{1555CAC9-852A-4BD4-B6AB-C44E1E67813D}" type="datetimeFigureOut">
              <a:rPr lang="it-IT" smtClean="0"/>
              <a:t>20/03/2018</a:t>
            </a:fld>
            <a:endParaRPr lang="it-IT"/>
          </a:p>
        </p:txBody>
      </p:sp>
      <p:sp>
        <p:nvSpPr>
          <p:cNvPr id="4" name="Segnaposto piè di pagina 3"/>
          <p:cNvSpPr>
            <a:spLocks noGrp="1"/>
          </p:cNvSpPr>
          <p:nvPr>
            <p:ph type="ftr" sz="quarter" idx="2"/>
          </p:nvPr>
        </p:nvSpPr>
        <p:spPr>
          <a:xfrm>
            <a:off x="0" y="9283260"/>
            <a:ext cx="2881099" cy="489415"/>
          </a:xfrm>
          <a:prstGeom prst="rect">
            <a:avLst/>
          </a:prstGeom>
        </p:spPr>
        <p:txBody>
          <a:bodyPr vert="horz" lIns="90078" tIns="45039" rIns="90078" bIns="45039" rtlCol="0" anchor="b"/>
          <a:lstStyle>
            <a:lvl1pPr algn="l">
              <a:defRPr sz="1200"/>
            </a:lvl1pPr>
          </a:lstStyle>
          <a:p>
            <a:endParaRPr lang="it-IT"/>
          </a:p>
        </p:txBody>
      </p:sp>
      <p:sp>
        <p:nvSpPr>
          <p:cNvPr id="5" name="Segnaposto numero diapositiva 4"/>
          <p:cNvSpPr>
            <a:spLocks noGrp="1"/>
          </p:cNvSpPr>
          <p:nvPr>
            <p:ph type="sldNum" sz="quarter" idx="3"/>
          </p:nvPr>
        </p:nvSpPr>
        <p:spPr>
          <a:xfrm>
            <a:off x="3765797" y="9283260"/>
            <a:ext cx="2881099" cy="489415"/>
          </a:xfrm>
          <a:prstGeom prst="rect">
            <a:avLst/>
          </a:prstGeom>
        </p:spPr>
        <p:txBody>
          <a:bodyPr vert="horz" lIns="90078" tIns="45039" rIns="90078" bIns="45039" rtlCol="0" anchor="b"/>
          <a:lstStyle>
            <a:lvl1pPr algn="r">
              <a:defRPr sz="1200"/>
            </a:lvl1pPr>
          </a:lstStyle>
          <a:p>
            <a:fld id="{33831A11-C268-4B22-B357-34B0B3936AB7}" type="slidenum">
              <a:rPr lang="it-IT" smtClean="0"/>
              <a:t>‹N›</a:t>
            </a:fld>
            <a:endParaRPr lang="it-IT"/>
          </a:p>
        </p:txBody>
      </p:sp>
    </p:spTree>
    <p:extLst>
      <p:ext uri="{BB962C8B-B14F-4D97-AF65-F5344CB8AC3E}">
        <p14:creationId xmlns:p14="http://schemas.microsoft.com/office/powerpoint/2010/main" val="30280505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880996" cy="490410"/>
          </a:xfrm>
          <a:prstGeom prst="rect">
            <a:avLst/>
          </a:prstGeom>
        </p:spPr>
        <p:txBody>
          <a:bodyPr vert="horz" lIns="90078" tIns="45039" rIns="90078" bIns="45039" rtlCol="0"/>
          <a:lstStyle>
            <a:lvl1pPr algn="l">
              <a:defRPr sz="1200"/>
            </a:lvl1pPr>
          </a:lstStyle>
          <a:p>
            <a:endParaRPr lang="it-IT"/>
          </a:p>
        </p:txBody>
      </p:sp>
      <p:sp>
        <p:nvSpPr>
          <p:cNvPr id="3" name="Segnaposto data 2"/>
          <p:cNvSpPr>
            <a:spLocks noGrp="1"/>
          </p:cNvSpPr>
          <p:nvPr>
            <p:ph type="dt" idx="1"/>
          </p:nvPr>
        </p:nvSpPr>
        <p:spPr>
          <a:xfrm>
            <a:off x="3765916" y="1"/>
            <a:ext cx="2880996" cy="490410"/>
          </a:xfrm>
          <a:prstGeom prst="rect">
            <a:avLst/>
          </a:prstGeom>
        </p:spPr>
        <p:txBody>
          <a:bodyPr vert="horz" lIns="90078" tIns="45039" rIns="90078" bIns="45039" rtlCol="0"/>
          <a:lstStyle>
            <a:lvl1pPr algn="r">
              <a:defRPr sz="1200"/>
            </a:lvl1pPr>
          </a:lstStyle>
          <a:p>
            <a:fld id="{8AA2BCF7-E02A-420C-B31F-A438B6A07A6E}" type="datetimeFigureOut">
              <a:rPr lang="it-IT" smtClean="0"/>
              <a:t>20/03/2018</a:t>
            </a:fld>
            <a:endParaRPr lang="it-IT"/>
          </a:p>
        </p:txBody>
      </p:sp>
      <p:sp>
        <p:nvSpPr>
          <p:cNvPr id="4" name="Segnaposto immagine diapositiva 3"/>
          <p:cNvSpPr>
            <a:spLocks noGrp="1" noRot="1" noChangeAspect="1"/>
          </p:cNvSpPr>
          <p:nvPr>
            <p:ph type="sldImg" idx="2"/>
          </p:nvPr>
        </p:nvSpPr>
        <p:spPr>
          <a:xfrm>
            <a:off x="392113" y="1220788"/>
            <a:ext cx="5864225" cy="3298825"/>
          </a:xfrm>
          <a:prstGeom prst="rect">
            <a:avLst/>
          </a:prstGeom>
          <a:noFill/>
          <a:ln w="12700">
            <a:solidFill>
              <a:prstClr val="black"/>
            </a:solidFill>
          </a:ln>
        </p:spPr>
        <p:txBody>
          <a:bodyPr vert="horz" lIns="90078" tIns="45039" rIns="90078" bIns="45039" rtlCol="0" anchor="ctr"/>
          <a:lstStyle/>
          <a:p>
            <a:endParaRPr lang="it-IT"/>
          </a:p>
        </p:txBody>
      </p:sp>
      <p:sp>
        <p:nvSpPr>
          <p:cNvPr id="5" name="Segnaposto note 4"/>
          <p:cNvSpPr>
            <a:spLocks noGrp="1"/>
          </p:cNvSpPr>
          <p:nvPr>
            <p:ph type="body" sz="quarter" idx="3"/>
          </p:nvPr>
        </p:nvSpPr>
        <p:spPr>
          <a:xfrm>
            <a:off x="664845" y="4703853"/>
            <a:ext cx="5318760" cy="3848606"/>
          </a:xfrm>
          <a:prstGeom prst="rect">
            <a:avLst/>
          </a:prstGeom>
        </p:spPr>
        <p:txBody>
          <a:bodyPr vert="horz" lIns="90078" tIns="45039" rIns="90078" bIns="45039"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283831"/>
            <a:ext cx="2880996" cy="490408"/>
          </a:xfrm>
          <a:prstGeom prst="rect">
            <a:avLst/>
          </a:prstGeom>
        </p:spPr>
        <p:txBody>
          <a:bodyPr vert="horz" lIns="90078" tIns="45039" rIns="90078" bIns="45039" rtlCol="0" anchor="b"/>
          <a:lstStyle>
            <a:lvl1pPr algn="l">
              <a:defRPr sz="1200"/>
            </a:lvl1pPr>
          </a:lstStyle>
          <a:p>
            <a:endParaRPr lang="it-IT"/>
          </a:p>
        </p:txBody>
      </p:sp>
      <p:sp>
        <p:nvSpPr>
          <p:cNvPr id="7" name="Segnaposto numero diapositiva 6"/>
          <p:cNvSpPr>
            <a:spLocks noGrp="1"/>
          </p:cNvSpPr>
          <p:nvPr>
            <p:ph type="sldNum" sz="quarter" idx="5"/>
          </p:nvPr>
        </p:nvSpPr>
        <p:spPr>
          <a:xfrm>
            <a:off x="3765916" y="9283831"/>
            <a:ext cx="2880996" cy="490408"/>
          </a:xfrm>
          <a:prstGeom prst="rect">
            <a:avLst/>
          </a:prstGeom>
        </p:spPr>
        <p:txBody>
          <a:bodyPr vert="horz" lIns="90078" tIns="45039" rIns="90078" bIns="45039" rtlCol="0" anchor="b"/>
          <a:lstStyle>
            <a:lvl1pPr algn="r">
              <a:defRPr sz="1200"/>
            </a:lvl1pPr>
          </a:lstStyle>
          <a:p>
            <a:fld id="{0C61B64C-1BE0-4892-9899-202425F28510}" type="slidenum">
              <a:rPr lang="it-IT" smtClean="0"/>
              <a:t>‹N›</a:t>
            </a:fld>
            <a:endParaRPr lang="it-IT"/>
          </a:p>
        </p:txBody>
      </p:sp>
    </p:spTree>
    <p:extLst>
      <p:ext uri="{BB962C8B-B14F-4D97-AF65-F5344CB8AC3E}">
        <p14:creationId xmlns:p14="http://schemas.microsoft.com/office/powerpoint/2010/main" val="17143028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C61B64C-1BE0-4892-9899-202425F28510}" type="slidenum">
              <a:rPr lang="it-IT" smtClean="0"/>
              <a:t>1</a:t>
            </a:fld>
            <a:endParaRPr lang="it-IT"/>
          </a:p>
        </p:txBody>
      </p:sp>
    </p:spTree>
    <p:extLst>
      <p:ext uri="{BB962C8B-B14F-4D97-AF65-F5344CB8AC3E}">
        <p14:creationId xmlns:p14="http://schemas.microsoft.com/office/powerpoint/2010/main" val="236511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C61B64C-1BE0-4892-9899-202425F28510}" type="slidenum">
              <a:rPr lang="it-IT" smtClean="0"/>
              <a:t>2</a:t>
            </a:fld>
            <a:endParaRPr lang="it-IT"/>
          </a:p>
        </p:txBody>
      </p:sp>
    </p:spTree>
    <p:extLst>
      <p:ext uri="{BB962C8B-B14F-4D97-AF65-F5344CB8AC3E}">
        <p14:creationId xmlns:p14="http://schemas.microsoft.com/office/powerpoint/2010/main" val="309744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4563CD6-298B-4D33-900C-E16D79032F29}" type="slidenum">
              <a:rPr lang="it-IT" smtClean="0"/>
              <a:t>‹N›</a:t>
            </a:fld>
            <a:endParaRPr lang="it-IT"/>
          </a:p>
        </p:txBody>
      </p:sp>
    </p:spTree>
    <p:extLst>
      <p:ext uri="{BB962C8B-B14F-4D97-AF65-F5344CB8AC3E}">
        <p14:creationId xmlns:p14="http://schemas.microsoft.com/office/powerpoint/2010/main" val="136128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4563CD6-298B-4D33-900C-E16D79032F29}" type="slidenum">
              <a:rPr lang="it-IT" smtClean="0"/>
              <a:t>‹N›</a:t>
            </a:fld>
            <a:endParaRPr lang="it-IT"/>
          </a:p>
        </p:txBody>
      </p:sp>
    </p:spTree>
    <p:extLst>
      <p:ext uri="{BB962C8B-B14F-4D97-AF65-F5344CB8AC3E}">
        <p14:creationId xmlns:p14="http://schemas.microsoft.com/office/powerpoint/2010/main" val="250262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4563CD6-298B-4D33-900C-E16D79032F29}" type="slidenum">
              <a:rPr lang="it-IT" smtClean="0"/>
              <a:t>‹N›</a:t>
            </a:fld>
            <a:endParaRPr lang="it-IT"/>
          </a:p>
        </p:txBody>
      </p:sp>
    </p:spTree>
    <p:extLst>
      <p:ext uri="{BB962C8B-B14F-4D97-AF65-F5344CB8AC3E}">
        <p14:creationId xmlns:p14="http://schemas.microsoft.com/office/powerpoint/2010/main" val="34622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e contenuto 1">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2"/>
          <a:stretch>
            <a:fillRect/>
          </a:stretch>
        </p:blipFill>
        <p:spPr>
          <a:xfrm>
            <a:off x="524911" y="5847087"/>
            <a:ext cx="285543" cy="57700"/>
          </a:xfrm>
          <a:prstGeom prst="rect">
            <a:avLst/>
          </a:prstGeom>
        </p:spPr>
      </p:pic>
      <p:sp>
        <p:nvSpPr>
          <p:cNvPr id="2" name="Titolo 1"/>
          <p:cNvSpPr>
            <a:spLocks noGrp="1"/>
          </p:cNvSpPr>
          <p:nvPr userDrawn="1">
            <p:ph type="title" hasCustomPrompt="1"/>
          </p:nvPr>
        </p:nvSpPr>
        <p:spPr>
          <a:xfrm>
            <a:off x="470877" y="251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3" name="Segnaposto contenuto 2"/>
          <p:cNvSpPr>
            <a:spLocks noGrp="1"/>
          </p:cNvSpPr>
          <p:nvPr userDrawn="1">
            <p:ph idx="1"/>
          </p:nvPr>
        </p:nvSpPr>
        <p:spPr>
          <a:xfrm>
            <a:off x="458265" y="1100410"/>
            <a:ext cx="11261294"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p:txBody>
      </p:sp>
      <p:sp>
        <p:nvSpPr>
          <p:cNvPr id="17" name="Segnaposto data 2"/>
          <p:cNvSpPr>
            <a:spLocks noGrp="1"/>
          </p:cNvSpPr>
          <p:nvPr userDrawn="1">
            <p:ph type="dt" sz="half" idx="10"/>
          </p:nvPr>
        </p:nvSpPr>
        <p:spPr>
          <a:xfrm>
            <a:off x="8639502" y="6474031"/>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endParaRPr lang="it-IT" dirty="0"/>
          </a:p>
        </p:txBody>
      </p:sp>
      <p:sp>
        <p:nvSpPr>
          <p:cNvPr id="18" name="Segnaposto numero diapositiva 4"/>
          <p:cNvSpPr>
            <a:spLocks noGrp="1"/>
          </p:cNvSpPr>
          <p:nvPr userDrawn="1">
            <p:ph type="sldNum" sz="quarter" idx="12"/>
          </p:nvPr>
        </p:nvSpPr>
        <p:spPr>
          <a:xfrm>
            <a:off x="10266504" y="6474031"/>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0"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5" name="Segnaposto testo 4"/>
          <p:cNvSpPr>
            <a:spLocks noGrp="1"/>
          </p:cNvSpPr>
          <p:nvPr>
            <p:ph type="body" sz="quarter" idx="14" hasCustomPrompt="1"/>
          </p:nvPr>
        </p:nvSpPr>
        <p:spPr>
          <a:xfrm>
            <a:off x="2091083" y="6473825"/>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smtClean="0"/>
              <a:t>FARE CLIC PER INSERIRE </a:t>
            </a:r>
            <a:r>
              <a:rPr lang="it-IT" dirty="0" smtClean="0"/>
              <a:t>IL TITOLO DELLA PRESENTAZIONE</a:t>
            </a:r>
            <a:endParaRPr lang="it-IT" dirty="0"/>
          </a:p>
        </p:txBody>
      </p:sp>
    </p:spTree>
    <p:extLst>
      <p:ext uri="{BB962C8B-B14F-4D97-AF65-F5344CB8AC3E}">
        <p14:creationId xmlns:p14="http://schemas.microsoft.com/office/powerpoint/2010/main" val="650600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4563CD6-298B-4D33-900C-E16D79032F2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31647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4563CD6-298B-4D33-900C-E16D79032F2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7679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4563CD6-298B-4D33-900C-E16D79032F2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95262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44563CD6-298B-4D33-900C-E16D79032F2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32661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44563CD6-298B-4D33-900C-E16D79032F2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29679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44563CD6-298B-4D33-900C-E16D79032F2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10291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44563CD6-298B-4D33-900C-E16D79032F2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5918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4563CD6-298B-4D33-900C-E16D79032F29}" type="slidenum">
              <a:rPr lang="it-IT" smtClean="0"/>
              <a:t>‹N›</a:t>
            </a:fld>
            <a:endParaRPr lang="it-IT"/>
          </a:p>
        </p:txBody>
      </p:sp>
    </p:spTree>
    <p:extLst>
      <p:ext uri="{BB962C8B-B14F-4D97-AF65-F5344CB8AC3E}">
        <p14:creationId xmlns:p14="http://schemas.microsoft.com/office/powerpoint/2010/main" val="1565315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44563CD6-298B-4D33-900C-E16D79032F2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28247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44563CD6-298B-4D33-900C-E16D79032F2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00517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4563CD6-298B-4D33-900C-E16D79032F2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16178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4563CD6-298B-4D33-900C-E16D79032F2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80699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olo e contenuto 1">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7" name="Rettangolo 6"/>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8" name="Immagine 7"/>
          <p:cNvPicPr>
            <a:picLocks noChangeAspect="1"/>
          </p:cNvPicPr>
          <p:nvPr userDrawn="1"/>
        </p:nvPicPr>
        <p:blipFill>
          <a:blip r:embed="rId2"/>
          <a:stretch>
            <a:fillRect/>
          </a:stretch>
        </p:blipFill>
        <p:spPr>
          <a:xfrm>
            <a:off x="524911" y="5847087"/>
            <a:ext cx="285543" cy="57700"/>
          </a:xfrm>
          <a:prstGeom prst="rect">
            <a:avLst/>
          </a:prstGeom>
        </p:spPr>
      </p:pic>
      <p:sp>
        <p:nvSpPr>
          <p:cNvPr id="2" name="Titolo 1"/>
          <p:cNvSpPr>
            <a:spLocks noGrp="1"/>
          </p:cNvSpPr>
          <p:nvPr userDrawn="1">
            <p:ph type="title" hasCustomPrompt="1"/>
          </p:nvPr>
        </p:nvSpPr>
        <p:spPr>
          <a:xfrm>
            <a:off x="470877" y="251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3" name="Segnaposto contenuto 2"/>
          <p:cNvSpPr>
            <a:spLocks noGrp="1"/>
          </p:cNvSpPr>
          <p:nvPr userDrawn="1">
            <p:ph idx="1"/>
          </p:nvPr>
        </p:nvSpPr>
        <p:spPr>
          <a:xfrm>
            <a:off x="458265" y="1100410"/>
            <a:ext cx="11261294"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p:txBody>
      </p:sp>
      <p:sp>
        <p:nvSpPr>
          <p:cNvPr id="17" name="Segnaposto data 2"/>
          <p:cNvSpPr>
            <a:spLocks noGrp="1"/>
          </p:cNvSpPr>
          <p:nvPr userDrawn="1">
            <p:ph type="dt" sz="half" idx="10"/>
          </p:nvPr>
        </p:nvSpPr>
        <p:spPr>
          <a:xfrm>
            <a:off x="8639502" y="6474031"/>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endParaRPr lang="it-IT" dirty="0">
              <a:solidFill>
                <a:prstClr val="white"/>
              </a:solidFill>
            </a:endParaRPr>
          </a:p>
        </p:txBody>
      </p:sp>
      <p:sp>
        <p:nvSpPr>
          <p:cNvPr id="18" name="Segnaposto numero diapositiva 4"/>
          <p:cNvSpPr>
            <a:spLocks noGrp="1"/>
          </p:cNvSpPr>
          <p:nvPr userDrawn="1">
            <p:ph type="sldNum" sz="quarter" idx="12"/>
          </p:nvPr>
        </p:nvSpPr>
        <p:spPr>
          <a:xfrm>
            <a:off x="10266504" y="6474031"/>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solidFill>
                  <a:prstClr val="white">
                    <a:lumMod val="95000"/>
                  </a:prstClr>
                </a:solidFill>
              </a:rPr>
              <a:pPr/>
              <a:t>‹N›</a:t>
            </a:fld>
            <a:endParaRPr lang="it-IT" dirty="0">
              <a:solidFill>
                <a:prstClr val="white">
                  <a:lumMod val="95000"/>
                </a:prstClr>
              </a:solidFill>
            </a:endParaRPr>
          </a:p>
        </p:txBody>
      </p:sp>
      <p:sp>
        <p:nvSpPr>
          <p:cNvPr id="10"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5" name="Segnaposto testo 4"/>
          <p:cNvSpPr>
            <a:spLocks noGrp="1"/>
          </p:cNvSpPr>
          <p:nvPr>
            <p:ph type="body" sz="quarter" idx="14" hasCustomPrompt="1"/>
          </p:nvPr>
        </p:nvSpPr>
        <p:spPr>
          <a:xfrm>
            <a:off x="2091083" y="6473825"/>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smtClean="0"/>
              <a:t>FARE CLIC PER INSERIRE </a:t>
            </a:r>
            <a:r>
              <a:rPr lang="it-IT" dirty="0" smtClean="0"/>
              <a:t>IL TITOLO DELLA PRESENTAZIONE</a:t>
            </a:r>
            <a:endParaRPr lang="it-IT" dirty="0"/>
          </a:p>
        </p:txBody>
      </p:sp>
    </p:spTree>
    <p:extLst>
      <p:ext uri="{BB962C8B-B14F-4D97-AF65-F5344CB8AC3E}">
        <p14:creationId xmlns:p14="http://schemas.microsoft.com/office/powerpoint/2010/main" val="543552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paratore 1">
    <p:bg>
      <p:bgPr>
        <a:solidFill>
          <a:srgbClr val="284E83"/>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7" y="3299514"/>
            <a:ext cx="11261294" cy="694416"/>
          </a:xfrm>
        </p:spPr>
        <p:txBody>
          <a:bodyPr lIns="0" tIns="0" rIns="0" bIns="0" anchor="t" anchorCtr="0">
            <a:noAutofit/>
          </a:bodyPr>
          <a:lstStyle>
            <a:lvl1pPr>
              <a:defRPr sz="2000" baseline="0">
                <a:solidFill>
                  <a:schemeClr val="bg1"/>
                </a:solidFill>
                <a:latin typeface="Verdana" charset="0"/>
                <a:ea typeface="Verdana" charset="0"/>
                <a:cs typeface="Verdana" charset="0"/>
              </a:defRPr>
            </a:lvl1pPr>
          </a:lstStyle>
          <a:p>
            <a:r>
              <a:rPr lang="it-IT" dirty="0" smtClean="0"/>
              <a:t>FARE CLIC PER INSERIRE TITOLO SEZIONE</a:t>
            </a:r>
            <a:br>
              <a:rPr lang="it-IT" dirty="0" smtClean="0"/>
            </a:br>
            <a:r>
              <a:rPr lang="it-IT" dirty="0" smtClean="0"/>
              <a:t>Sottotitolo sezione</a:t>
            </a:r>
            <a:endParaRPr lang="it-IT" dirty="0"/>
          </a:p>
        </p:txBody>
      </p:sp>
    </p:spTree>
    <p:extLst>
      <p:ext uri="{BB962C8B-B14F-4D97-AF65-F5344CB8AC3E}">
        <p14:creationId xmlns:p14="http://schemas.microsoft.com/office/powerpoint/2010/main" val="3395545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apositiva titolo 5">
    <p:spTree>
      <p:nvGrpSpPr>
        <p:cNvPr id="1" name=""/>
        <p:cNvGrpSpPr/>
        <p:nvPr/>
      </p:nvGrpSpPr>
      <p:grpSpPr>
        <a:xfrm>
          <a:off x="0" y="0"/>
          <a:ext cx="0" cy="0"/>
          <a:chOff x="0" y="0"/>
          <a:chExt cx="0" cy="0"/>
        </a:xfrm>
      </p:grpSpPr>
      <p:sp>
        <p:nvSpPr>
          <p:cNvPr id="22" name="Rettangolo 21"/>
          <p:cNvSpPr/>
          <p:nvPr userDrawn="1"/>
        </p:nvSpPr>
        <p:spPr>
          <a:xfrm>
            <a:off x="0" y="3446585"/>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1" name="Rettangolo 10"/>
          <p:cNvSpPr/>
          <p:nvPr userDrawn="1"/>
        </p:nvSpPr>
        <p:spPr>
          <a:xfrm>
            <a:off x="1290754"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20"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pic>
        <p:nvPicPr>
          <p:cNvPr id="10" name="Immagine 9"/>
          <p:cNvPicPr>
            <a:picLocks noChangeAspect="1"/>
          </p:cNvPicPr>
          <p:nvPr userDrawn="1"/>
        </p:nvPicPr>
        <p:blipFill>
          <a:blip r:embed="rId2"/>
          <a:stretch>
            <a:fillRect/>
          </a:stretch>
        </p:blipFill>
        <p:spPr>
          <a:xfrm>
            <a:off x="1501684" y="2095441"/>
            <a:ext cx="1026490" cy="388258"/>
          </a:xfrm>
          <a:prstGeom prst="rect">
            <a:avLst/>
          </a:prstGeom>
        </p:spPr>
      </p:pic>
    </p:spTree>
    <p:extLst>
      <p:ext uri="{BB962C8B-B14F-4D97-AF65-F5344CB8AC3E}">
        <p14:creationId xmlns:p14="http://schemas.microsoft.com/office/powerpoint/2010/main" val="31716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4563CD6-298B-4D33-900C-E16D79032F29}" type="slidenum">
              <a:rPr lang="it-IT" smtClean="0"/>
              <a:t>‹N›</a:t>
            </a:fld>
            <a:endParaRPr lang="it-IT"/>
          </a:p>
        </p:txBody>
      </p:sp>
    </p:spTree>
    <p:extLst>
      <p:ext uri="{BB962C8B-B14F-4D97-AF65-F5344CB8AC3E}">
        <p14:creationId xmlns:p14="http://schemas.microsoft.com/office/powerpoint/2010/main" val="302678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4563CD6-298B-4D33-900C-E16D79032F29}" type="slidenum">
              <a:rPr lang="it-IT" smtClean="0"/>
              <a:t>‹N›</a:t>
            </a:fld>
            <a:endParaRPr lang="it-IT"/>
          </a:p>
        </p:txBody>
      </p:sp>
    </p:spTree>
    <p:extLst>
      <p:ext uri="{BB962C8B-B14F-4D97-AF65-F5344CB8AC3E}">
        <p14:creationId xmlns:p14="http://schemas.microsoft.com/office/powerpoint/2010/main" val="319762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4563CD6-298B-4D33-900C-E16D79032F29}" type="slidenum">
              <a:rPr lang="it-IT" smtClean="0"/>
              <a:t>‹N›</a:t>
            </a:fld>
            <a:endParaRPr lang="it-IT"/>
          </a:p>
        </p:txBody>
      </p:sp>
    </p:spTree>
    <p:extLst>
      <p:ext uri="{BB962C8B-B14F-4D97-AF65-F5344CB8AC3E}">
        <p14:creationId xmlns:p14="http://schemas.microsoft.com/office/powerpoint/2010/main" val="424401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4563CD6-298B-4D33-900C-E16D79032F29}" type="slidenum">
              <a:rPr lang="it-IT" smtClean="0"/>
              <a:t>‹N›</a:t>
            </a:fld>
            <a:endParaRPr lang="it-IT"/>
          </a:p>
        </p:txBody>
      </p:sp>
    </p:spTree>
    <p:extLst>
      <p:ext uri="{BB962C8B-B14F-4D97-AF65-F5344CB8AC3E}">
        <p14:creationId xmlns:p14="http://schemas.microsoft.com/office/powerpoint/2010/main" val="3672951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4563CD6-298B-4D33-900C-E16D79032F29}" type="slidenum">
              <a:rPr lang="it-IT" smtClean="0"/>
              <a:t>‹N›</a:t>
            </a:fld>
            <a:endParaRPr lang="it-IT"/>
          </a:p>
        </p:txBody>
      </p:sp>
    </p:spTree>
    <p:extLst>
      <p:ext uri="{BB962C8B-B14F-4D97-AF65-F5344CB8AC3E}">
        <p14:creationId xmlns:p14="http://schemas.microsoft.com/office/powerpoint/2010/main" val="3263173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4563CD6-298B-4D33-900C-E16D79032F29}" type="slidenum">
              <a:rPr lang="it-IT" smtClean="0"/>
              <a:t>‹N›</a:t>
            </a:fld>
            <a:endParaRPr lang="it-IT"/>
          </a:p>
        </p:txBody>
      </p:sp>
    </p:spTree>
    <p:extLst>
      <p:ext uri="{BB962C8B-B14F-4D97-AF65-F5344CB8AC3E}">
        <p14:creationId xmlns:p14="http://schemas.microsoft.com/office/powerpoint/2010/main" val="535206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4563CD6-298B-4D33-900C-E16D79032F29}" type="slidenum">
              <a:rPr lang="it-IT" smtClean="0"/>
              <a:t>‹N›</a:t>
            </a:fld>
            <a:endParaRPr lang="it-IT"/>
          </a:p>
        </p:txBody>
      </p:sp>
    </p:spTree>
    <p:extLst>
      <p:ext uri="{BB962C8B-B14F-4D97-AF65-F5344CB8AC3E}">
        <p14:creationId xmlns:p14="http://schemas.microsoft.com/office/powerpoint/2010/main" val="63205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63CD6-298B-4D33-900C-E16D79032F29}" type="slidenum">
              <a:rPr lang="it-IT" smtClean="0"/>
              <a:t>‹N›</a:t>
            </a:fld>
            <a:endParaRPr lang="it-IT"/>
          </a:p>
        </p:txBody>
      </p:sp>
    </p:spTree>
    <p:extLst>
      <p:ext uri="{BB962C8B-B14F-4D97-AF65-F5344CB8AC3E}">
        <p14:creationId xmlns:p14="http://schemas.microsoft.com/office/powerpoint/2010/main" val="171487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63CD6-298B-4D33-900C-E16D79032F2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0940761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4"/>
          <p:cNvSpPr>
            <a:spLocks noGrp="1"/>
          </p:cNvSpPr>
          <p:nvPr>
            <p:ph type="body" sz="quarter" idx="15"/>
          </p:nvPr>
        </p:nvSpPr>
        <p:spPr>
          <a:xfrm>
            <a:off x="2642052" y="6302989"/>
            <a:ext cx="7973609" cy="235221"/>
          </a:xfrm>
        </p:spPr>
        <p:txBody>
          <a:bodyPr/>
          <a:lstStyle/>
          <a:p>
            <a:pPr algn="ctr"/>
            <a:r>
              <a:rPr lang="it-IT"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Varese, 7/03/2018</a:t>
            </a:r>
            <a:endParaRPr lang="it-IT"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olo 2"/>
          <p:cNvSpPr txBox="1">
            <a:spLocks/>
          </p:cNvSpPr>
          <p:nvPr/>
        </p:nvSpPr>
        <p:spPr>
          <a:xfrm>
            <a:off x="774700" y="209007"/>
            <a:ext cx="10211163" cy="3219994"/>
          </a:xfrm>
          <a:prstGeom prst="rect">
            <a:avLst/>
          </a:prstGeom>
        </p:spPr>
        <p:txBody>
          <a:bodyPr vert="horz" lIns="0" tIns="0" rIns="0" bIns="0" rtlCol="0" anchor="t" anchorCtr="0">
            <a:noAutofit/>
          </a:bodyPr>
          <a:lstStyle>
            <a:lvl1pPr algn="l" defTabSz="914400" rtl="0" eaLnBrk="1" latinLnBrk="0" hangingPunct="1">
              <a:lnSpc>
                <a:spcPts val="2700"/>
              </a:lnSpc>
              <a:spcBef>
                <a:spcPct val="0"/>
              </a:spcBef>
              <a:buNone/>
              <a:defRPr lang="it-IT" sz="2200" kern="1200" baseline="0" dirty="0" smtClean="0">
                <a:solidFill>
                  <a:srgbClr val="002E5D"/>
                </a:solidFill>
                <a:latin typeface="Verdana" charset="0"/>
                <a:ea typeface="Verdana" charset="0"/>
                <a:cs typeface="Verdana" charset="0"/>
              </a:defRPr>
            </a:lvl1pPr>
          </a:lstStyle>
          <a:p>
            <a:pPr algn="ctr"/>
            <a:r>
              <a:rPr sz="2400" dirty="0">
                <a:solidFill>
                  <a:srgbClr val="002060"/>
                </a:solidFill>
              </a:rPr>
              <a:t/>
            </a:r>
            <a:br>
              <a:rPr sz="2400" dirty="0">
                <a:solidFill>
                  <a:srgbClr val="002060"/>
                </a:solidFill>
              </a:rPr>
            </a:br>
            <a:r>
              <a:rPr sz="2400" dirty="0" smtClean="0">
                <a:solidFill>
                  <a:srgbClr val="002060"/>
                </a:solidFill>
              </a:rPr>
              <a:t>    </a:t>
            </a:r>
          </a:p>
          <a:p>
            <a:pPr algn="ctr"/>
            <a:endParaRPr lang="it-IT" sz="2400" cap="all" dirty="0" smtClean="0">
              <a:solidFill>
                <a:srgbClr val="002060"/>
              </a:solidFill>
            </a:endParaRPr>
          </a:p>
          <a:p>
            <a:pPr algn="ctr"/>
            <a:r>
              <a:rPr lang="it-IT" sz="3200" cap="all" dirty="0"/>
              <a:t>SALUTE E SICUREZZA IN OTTICA DI GENERE </a:t>
            </a:r>
          </a:p>
          <a:p>
            <a:pPr algn="ctr"/>
            <a:r>
              <a:rPr lang="it-IT" sz="3200" cap="all" dirty="0"/>
              <a:t>ANALISI NELLA PROVINCIA DI </a:t>
            </a:r>
            <a:r>
              <a:rPr lang="it-IT" sz="3200" cap="all" dirty="0" smtClean="0"/>
              <a:t>VARESE</a:t>
            </a:r>
          </a:p>
          <a:p>
            <a:pPr algn="ctr"/>
            <a:endParaRPr lang="it-IT" sz="3200" cap="all" dirty="0" smtClean="0"/>
          </a:p>
          <a:p>
            <a:pPr algn="ctr"/>
            <a:endParaRPr lang="it-IT" sz="2400" cap="all" dirty="0" smtClean="0"/>
          </a:p>
          <a:p>
            <a:pPr algn="ctr"/>
            <a:endParaRPr lang="it-IT" sz="2400" cap="all" dirty="0"/>
          </a:p>
          <a:p>
            <a:pPr algn="ctr"/>
            <a:r>
              <a:rPr lang="it-IT" sz="2400" cap="all" dirty="0" smtClean="0"/>
              <a:t>21 Marzo 2018</a:t>
            </a:r>
            <a:endParaRPr lang="it-IT" sz="2400" dirty="0"/>
          </a:p>
          <a:p>
            <a:pPr algn="ctr"/>
            <a:r>
              <a:rPr sz="2400" dirty="0" smtClean="0">
                <a:solidFill>
                  <a:prstClr val="white"/>
                </a:solidFill>
              </a:rPr>
              <a:t>dell’art</a:t>
            </a:r>
            <a:r>
              <a:rPr sz="2400" dirty="0">
                <a:solidFill>
                  <a:prstClr val="white"/>
                </a:solidFill>
              </a:rPr>
              <a:t>. 11, </a:t>
            </a:r>
            <a:r>
              <a:rPr sz="2400" dirty="0" smtClean="0">
                <a:solidFill>
                  <a:prstClr val="white"/>
                </a:solidFill>
              </a:rPr>
              <a:t>c. </a:t>
            </a:r>
            <a:r>
              <a:rPr sz="2400" dirty="0">
                <a:solidFill>
                  <a:prstClr val="white"/>
                </a:solidFill>
              </a:rPr>
              <a:t>5 del </a:t>
            </a:r>
          </a:p>
          <a:p>
            <a:endParaRPr sz="2400" dirty="0">
              <a:solidFill>
                <a:prstClr val="white"/>
              </a:solidFill>
            </a:endParaRPr>
          </a:p>
        </p:txBody>
      </p:sp>
      <p:sp>
        <p:nvSpPr>
          <p:cNvPr id="5" name="Rettangolo 4"/>
          <p:cNvSpPr/>
          <p:nvPr/>
        </p:nvSpPr>
        <p:spPr>
          <a:xfrm>
            <a:off x="0" y="3443760"/>
            <a:ext cx="12192000" cy="3435531"/>
          </a:xfrm>
          <a:prstGeom prst="rect">
            <a:avLst/>
          </a:prstGeom>
          <a:solidFill>
            <a:srgbClr val="8E30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pic>
        <p:nvPicPr>
          <p:cNvPr id="6" name="Immagine 5"/>
          <p:cNvPicPr/>
          <p:nvPr/>
        </p:nvPicPr>
        <p:blipFill rotWithShape="1">
          <a:blip r:embed="rId3">
            <a:extLst>
              <a:ext uri="{28A0092B-C50C-407E-A947-70E740481C1C}">
                <a14:useLocalDpi xmlns:a14="http://schemas.microsoft.com/office/drawing/2010/main" val="0"/>
              </a:ext>
            </a:extLst>
          </a:blip>
          <a:srcRect b="6684"/>
          <a:stretch/>
        </p:blipFill>
        <p:spPr bwMode="auto">
          <a:xfrm>
            <a:off x="1286639" y="1908811"/>
            <a:ext cx="1554584" cy="3040380"/>
          </a:xfrm>
          <a:prstGeom prst="rect">
            <a:avLst/>
          </a:prstGeom>
          <a:noFill/>
          <a:ln>
            <a:noFill/>
          </a:ln>
          <a:extLst>
            <a:ext uri="{53640926-AAD7-44D8-BBD7-CCE9431645EC}">
              <a14:shadowObscured xmlns:a14="http://schemas.microsoft.com/office/drawing/2010/main"/>
            </a:ext>
          </a:extLst>
        </p:spPr>
      </p:pic>
      <p:pic>
        <p:nvPicPr>
          <p:cNvPr id="2" name="Immagine 1"/>
          <p:cNvPicPr>
            <a:picLocks noChangeAspect="1"/>
          </p:cNvPicPr>
          <p:nvPr/>
        </p:nvPicPr>
        <p:blipFill>
          <a:blip r:embed="rId4"/>
          <a:stretch>
            <a:fillRect/>
          </a:stretch>
        </p:blipFill>
        <p:spPr>
          <a:xfrm>
            <a:off x="8455206" y="1941532"/>
            <a:ext cx="3133725" cy="3581400"/>
          </a:xfrm>
          <a:prstGeom prst="rect">
            <a:avLst/>
          </a:prstGeom>
        </p:spPr>
      </p:pic>
      <p:sp>
        <p:nvSpPr>
          <p:cNvPr id="7" name="Segnaposto numero diapositiva 3"/>
          <p:cNvSpPr txBox="1">
            <a:spLocks/>
          </p:cNvSpPr>
          <p:nvPr/>
        </p:nvSpPr>
        <p:spPr>
          <a:xfrm>
            <a:off x="10266504" y="6198296"/>
            <a:ext cx="1925496" cy="65970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1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70372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6205" y="224662"/>
            <a:ext cx="10933611" cy="924144"/>
          </a:xfrm>
        </p:spPr>
        <p:txBody>
          <a:bodyPr/>
          <a:lstStyle/>
          <a:p>
            <a:pPr algn="ctr"/>
            <a:r>
              <a:rPr lang="it-IT" dirty="0" smtClean="0">
                <a:solidFill>
                  <a:srgbClr val="0070C0"/>
                </a:solidFill>
              </a:rPr>
              <a:t/>
            </a:r>
            <a:br>
              <a:rPr lang="it-IT" dirty="0" smtClean="0">
                <a:solidFill>
                  <a:srgbClr val="0070C0"/>
                </a:solidFill>
              </a:rPr>
            </a:br>
            <a:r>
              <a:rPr lang="it-IT" b="1" dirty="0">
                <a:solidFill>
                  <a:srgbClr val="000000"/>
                </a:solidFill>
                <a:latin typeface="Calibri" panose="020F0502020204030204" pitchFamily="34" charset="0"/>
              </a:rPr>
              <a:t> </a:t>
            </a:r>
            <a:r>
              <a:rPr lang="it-IT" dirty="0" smtClean="0">
                <a:solidFill>
                  <a:srgbClr val="0070C0"/>
                </a:solidFill>
              </a:rPr>
              <a:t>Infortuni mortali denunciati – modalità di accadimento 2016 - maschi e femmine   </a:t>
            </a:r>
            <a:endParaRPr lang="it-IT" dirty="0">
              <a:solidFill>
                <a:srgbClr val="0070C0"/>
              </a:solidFill>
            </a:endParaRPr>
          </a:p>
        </p:txBody>
      </p:sp>
      <p:sp>
        <p:nvSpPr>
          <p:cNvPr id="5" name="Segnaposto testo 4"/>
          <p:cNvSpPr>
            <a:spLocks noGrp="1"/>
          </p:cNvSpPr>
          <p:nvPr>
            <p:ph type="body" sz="quarter" idx="14"/>
          </p:nvPr>
        </p:nvSpPr>
        <p:spPr>
          <a:xfrm>
            <a:off x="2091083" y="6527800"/>
            <a:ext cx="6364288" cy="177800"/>
          </a:xfrm>
        </p:spPr>
        <p:txBody>
          <a:bodyPr/>
          <a:lstStyle/>
          <a:p>
            <a:r>
              <a:rPr lang="it-IT" dirty="0"/>
              <a:t>SALUTE E SICUREZZA IN OTTICA DI GENERE </a:t>
            </a:r>
          </a:p>
          <a:p>
            <a:r>
              <a:rPr lang="it-IT" dirty="0" smtClean="0"/>
              <a:t>				</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3226139674"/>
              </p:ext>
            </p:extLst>
          </p:nvPr>
        </p:nvGraphicFramePr>
        <p:xfrm>
          <a:off x="666205" y="1528355"/>
          <a:ext cx="10933611" cy="3683724"/>
        </p:xfrm>
        <a:graphic>
          <a:graphicData uri="http://schemas.openxmlformats.org/drawingml/2006/table">
            <a:tbl>
              <a:tblPr/>
              <a:tblGrid>
                <a:gridCol w="6997512"/>
                <a:gridCol w="1312033"/>
                <a:gridCol w="1312033"/>
                <a:gridCol w="1312033"/>
              </a:tblGrid>
              <a:tr h="613954">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MODALITA' DI ACCADIMENTO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maschi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3954">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in occasione di lavoro con mezzo di trasporto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613954">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in occasione di lavoro senza mezzo di trasporto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613954">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itinere con  mezzo di trasporto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613954">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itinere senza mezzo di trasporto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r>
              <a:tr h="613954">
                <a:tc>
                  <a:txBody>
                    <a:bodyPr/>
                    <a:lstStyle/>
                    <a:p>
                      <a:pPr algn="ctr" fontAlgn="ctr"/>
                      <a:r>
                        <a:rPr lang="it-IT" sz="1200" b="1" i="0" u="none" strike="noStrike" dirty="0">
                          <a:solidFill>
                            <a:srgbClr val="000000"/>
                          </a:solidFill>
                          <a:effectLst/>
                          <a:latin typeface="Calibri" panose="020F050202020403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bl>
          </a:graphicData>
        </a:graphic>
      </p:graphicFrame>
      <p:sp>
        <p:nvSpPr>
          <p:cNvPr id="7" name="Segnaposto numero diapositiva 3"/>
          <p:cNvSpPr>
            <a:spLocks noGrp="1"/>
          </p:cNvSpPr>
          <p:nvPr>
            <p:ph type="sldNum" sz="quarter" idx="12"/>
          </p:nvPr>
        </p:nvSpPr>
        <p:spPr>
          <a:xfrm>
            <a:off x="9601200" y="61982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a:t>
            </a:r>
            <a:r>
              <a:rPr lang="it-IT" sz="1200" dirty="0" smtClean="0"/>
              <a:t>           </a:t>
            </a:r>
            <a:r>
              <a:rPr lang="it-IT" dirty="0" smtClean="0"/>
              <a:t>10</a:t>
            </a:r>
            <a:endParaRPr lang="it-IT" dirty="0"/>
          </a:p>
        </p:txBody>
      </p:sp>
    </p:spTree>
    <p:extLst>
      <p:ext uri="{BB962C8B-B14F-4D97-AF65-F5344CB8AC3E}">
        <p14:creationId xmlns:p14="http://schemas.microsoft.com/office/powerpoint/2010/main" val="2888713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3145" y="199262"/>
            <a:ext cx="11066414" cy="924144"/>
          </a:xfrm>
        </p:spPr>
        <p:txBody>
          <a:bodyPr/>
          <a:lstStyle/>
          <a:p>
            <a:pPr algn="ctr"/>
            <a:r>
              <a:rPr lang="it-IT" dirty="0" smtClean="0">
                <a:solidFill>
                  <a:srgbClr val="0070C0"/>
                </a:solidFill>
              </a:rPr>
              <a:t/>
            </a:r>
            <a:br>
              <a:rPr lang="it-IT" dirty="0" smtClean="0">
                <a:solidFill>
                  <a:srgbClr val="0070C0"/>
                </a:solidFill>
              </a:rPr>
            </a:br>
            <a:r>
              <a:rPr lang="it-IT" dirty="0" smtClean="0">
                <a:solidFill>
                  <a:srgbClr val="0070C0"/>
                </a:solidFill>
              </a:rPr>
              <a:t>Infortuni mortali denunciati – modalità di accadimento 2016 - maschi e femmine   </a:t>
            </a:r>
            <a:endParaRPr lang="it-IT" dirty="0">
              <a:solidFill>
                <a:srgbClr val="0070C0"/>
              </a:solidFill>
            </a:endParaRPr>
          </a:p>
        </p:txBody>
      </p:sp>
      <p:sp>
        <p:nvSpPr>
          <p:cNvPr id="5" name="Segnaposto testo 4"/>
          <p:cNvSpPr>
            <a:spLocks noGrp="1"/>
          </p:cNvSpPr>
          <p:nvPr>
            <p:ph type="body" sz="quarter" idx="14"/>
          </p:nvPr>
        </p:nvSpPr>
        <p:spPr>
          <a:xfrm>
            <a:off x="2091083" y="6515100"/>
            <a:ext cx="6364288" cy="190500"/>
          </a:xfrm>
        </p:spPr>
        <p:txBody>
          <a:bodyPr/>
          <a:lstStyle/>
          <a:p>
            <a:r>
              <a:rPr lang="it-IT" dirty="0"/>
              <a:t>SALUTE E SICUREZZA IN OTTICA DI GENERE </a:t>
            </a:r>
          </a:p>
          <a:p>
            <a:r>
              <a:rPr lang="it-IT" dirty="0" smtClean="0"/>
              <a:t>				</a:t>
            </a:r>
            <a:endParaRPr lang="it-IT" dirty="0"/>
          </a:p>
        </p:txBody>
      </p:sp>
      <p:graphicFrame>
        <p:nvGraphicFramePr>
          <p:cNvPr id="7" name="Grafico 6"/>
          <p:cNvGraphicFramePr>
            <a:graphicFrameLocks/>
          </p:cNvGraphicFramePr>
          <p:nvPr>
            <p:extLst>
              <p:ext uri="{D42A27DB-BD31-4B8C-83A1-F6EECF244321}">
                <p14:modId xmlns:p14="http://schemas.microsoft.com/office/powerpoint/2010/main" val="3548908883"/>
              </p:ext>
            </p:extLst>
          </p:nvPr>
        </p:nvGraphicFramePr>
        <p:xfrm>
          <a:off x="653144" y="813752"/>
          <a:ext cx="11181806" cy="5303521"/>
        </p:xfrm>
        <a:graphic>
          <a:graphicData uri="http://schemas.openxmlformats.org/drawingml/2006/chart">
            <c:chart xmlns:c="http://schemas.openxmlformats.org/drawingml/2006/chart" xmlns:r="http://schemas.openxmlformats.org/officeDocument/2006/relationships" r:id="rId2"/>
          </a:graphicData>
        </a:graphic>
      </p:graphicFrame>
      <p:sp>
        <p:nvSpPr>
          <p:cNvPr id="8" name="Segnaposto numero diapositiva 3"/>
          <p:cNvSpPr>
            <a:spLocks noGrp="1"/>
          </p:cNvSpPr>
          <p:nvPr>
            <p:ph type="sldNum" sz="quarter" idx="12"/>
          </p:nvPr>
        </p:nvSpPr>
        <p:spPr>
          <a:xfrm>
            <a:off x="9601200" y="61982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a:t>
            </a:r>
            <a:r>
              <a:rPr lang="it-IT" sz="1200" dirty="0" smtClean="0"/>
              <a:t>           </a:t>
            </a:r>
            <a:r>
              <a:rPr lang="it-IT" dirty="0" smtClean="0"/>
              <a:t>11</a:t>
            </a:r>
            <a:endParaRPr lang="it-IT" dirty="0"/>
          </a:p>
        </p:txBody>
      </p:sp>
    </p:spTree>
    <p:extLst>
      <p:ext uri="{BB962C8B-B14F-4D97-AF65-F5344CB8AC3E}">
        <p14:creationId xmlns:p14="http://schemas.microsoft.com/office/powerpoint/2010/main" val="995086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5029" y="199262"/>
            <a:ext cx="10868299" cy="924144"/>
          </a:xfrm>
        </p:spPr>
        <p:txBody>
          <a:bodyPr/>
          <a:lstStyle/>
          <a:p>
            <a:pPr algn="ctr"/>
            <a:r>
              <a:rPr lang="it-IT" b="1" dirty="0" smtClean="0">
                <a:solidFill>
                  <a:srgbClr val="000000"/>
                </a:solidFill>
                <a:latin typeface="Calibri" panose="020F0502020204030204" pitchFamily="34" charset="0"/>
              </a:rPr>
              <a:t> </a:t>
            </a:r>
            <a:r>
              <a:rPr lang="it-IT" dirty="0">
                <a:solidFill>
                  <a:srgbClr val="0070C0"/>
                </a:solidFill>
              </a:rPr>
              <a:t>Infortuni - Indennizzati -  attività economica – tipo di indennizzo</a:t>
            </a:r>
            <a:r>
              <a:rPr lang="it-IT" dirty="0" smtClean="0">
                <a:solidFill>
                  <a:srgbClr val="0070C0"/>
                </a:solidFill>
              </a:rPr>
              <a:t/>
            </a:r>
            <a:br>
              <a:rPr lang="it-IT" dirty="0" smtClean="0">
                <a:solidFill>
                  <a:srgbClr val="0070C0"/>
                </a:solidFill>
              </a:rPr>
            </a:br>
            <a:r>
              <a:rPr lang="it-IT" dirty="0" smtClean="0">
                <a:solidFill>
                  <a:srgbClr val="0070C0"/>
                </a:solidFill>
              </a:rPr>
              <a:t>(2016 - </a:t>
            </a:r>
            <a:r>
              <a:rPr lang="it-IT" dirty="0" smtClean="0">
                <a:solidFill>
                  <a:srgbClr val="0070C0"/>
                </a:solidFill>
              </a:rPr>
              <a:t>tutti </a:t>
            </a:r>
            <a:r>
              <a:rPr lang="it-IT" dirty="0">
                <a:solidFill>
                  <a:srgbClr val="0070C0"/>
                </a:solidFill>
              </a:rPr>
              <a:t>i </a:t>
            </a:r>
            <a:r>
              <a:rPr lang="it-IT" dirty="0" smtClean="0">
                <a:solidFill>
                  <a:srgbClr val="0070C0"/>
                </a:solidFill>
              </a:rPr>
              <a:t>settori - femmine)</a:t>
            </a:r>
            <a:endParaRPr lang="it-IT" dirty="0">
              <a:solidFill>
                <a:srgbClr val="0070C0"/>
              </a:solidFill>
            </a:endParaRPr>
          </a:p>
        </p:txBody>
      </p:sp>
      <p:sp>
        <p:nvSpPr>
          <p:cNvPr id="5" name="Segnaposto testo 4"/>
          <p:cNvSpPr>
            <a:spLocks noGrp="1"/>
          </p:cNvSpPr>
          <p:nvPr>
            <p:ph type="body" sz="quarter" idx="14"/>
          </p:nvPr>
        </p:nvSpPr>
        <p:spPr>
          <a:xfrm>
            <a:off x="2091083" y="6527800"/>
            <a:ext cx="6364288" cy="177800"/>
          </a:xfrm>
        </p:spPr>
        <p:txBody>
          <a:bodyPr/>
          <a:lstStyle/>
          <a:p>
            <a:r>
              <a:rPr lang="it-IT" dirty="0"/>
              <a:t>SALUTE E SICUREZZA IN OTTICA DI GENERE </a:t>
            </a:r>
          </a:p>
          <a:p>
            <a:r>
              <a:rPr lang="it-IT" dirty="0" smtClean="0"/>
              <a:t>				</a:t>
            </a:r>
            <a:endParaRPr lang="it-IT" dirty="0"/>
          </a:p>
        </p:txBody>
      </p:sp>
      <p:graphicFrame>
        <p:nvGraphicFramePr>
          <p:cNvPr id="8" name="Tabella 7"/>
          <p:cNvGraphicFramePr>
            <a:graphicFrameLocks noGrp="1"/>
          </p:cNvGraphicFramePr>
          <p:nvPr>
            <p:extLst>
              <p:ext uri="{D42A27DB-BD31-4B8C-83A1-F6EECF244321}">
                <p14:modId xmlns:p14="http://schemas.microsoft.com/office/powerpoint/2010/main" val="2311242680"/>
              </p:ext>
            </p:extLst>
          </p:nvPr>
        </p:nvGraphicFramePr>
        <p:xfrm>
          <a:off x="698497" y="1123408"/>
          <a:ext cx="10909304" cy="4464591"/>
        </p:xfrm>
        <a:graphic>
          <a:graphicData uri="http://schemas.openxmlformats.org/drawingml/2006/table">
            <a:tbl>
              <a:tblPr/>
              <a:tblGrid>
                <a:gridCol w="3036296"/>
                <a:gridCol w="1312168"/>
                <a:gridCol w="1312168"/>
                <a:gridCol w="1312168"/>
                <a:gridCol w="1312168"/>
                <a:gridCol w="1312168"/>
                <a:gridCol w="1312168"/>
              </a:tblGrid>
              <a:tr h="882171">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Tipo indennizzo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In temporanea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Permanente in capitale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Permanente in rendita diretta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Permanente 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In rendita ai superstiti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5605">
                <a:tc>
                  <a:txBody>
                    <a:bodyPr/>
                    <a:lstStyle/>
                    <a:p>
                      <a:pPr algn="l"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Q </a:t>
                      </a:r>
                      <a:r>
                        <a:rPr lang="it-IT" sz="11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Sanita'</a:t>
                      </a: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e assistenza sociale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895605">
                <a:tc>
                  <a:txBody>
                    <a:bodyPr/>
                    <a:lstStyle/>
                    <a:p>
                      <a:pPr algn="l"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 Attivita' manifatturiere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895605">
                <a:tc>
                  <a:txBody>
                    <a:bodyPr/>
                    <a:lstStyle/>
                    <a:p>
                      <a:pPr algn="l"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G Commercio all'ingrosso e al dettaglio; riparazione di autoveicoli e motocicli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895605">
                <a:tc>
                  <a:txBody>
                    <a:bodyPr/>
                    <a:lstStyle/>
                    <a:p>
                      <a:pPr algn="ctr" fontAlgn="ctr"/>
                      <a:r>
                        <a:rPr lang="it-IT" sz="12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TOTALE</a:t>
                      </a:r>
                      <a:endPar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bl>
          </a:graphicData>
        </a:graphic>
      </p:graphicFrame>
      <p:sp>
        <p:nvSpPr>
          <p:cNvPr id="9" name="Segnaposto numero diapositiva 3"/>
          <p:cNvSpPr>
            <a:spLocks noGrp="1"/>
          </p:cNvSpPr>
          <p:nvPr>
            <p:ph type="sldNum" sz="quarter" idx="12"/>
          </p:nvPr>
        </p:nvSpPr>
        <p:spPr>
          <a:xfrm>
            <a:off x="9601200" y="62109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a:t>
            </a:r>
            <a:r>
              <a:rPr lang="it-IT" sz="1200" dirty="0" smtClean="0"/>
              <a:t>           </a:t>
            </a:r>
            <a:r>
              <a:rPr lang="it-IT" dirty="0" smtClean="0"/>
              <a:t>12</a:t>
            </a:r>
            <a:endParaRPr lang="it-IT" dirty="0"/>
          </a:p>
        </p:txBody>
      </p:sp>
    </p:spTree>
    <p:extLst>
      <p:ext uri="{BB962C8B-B14F-4D97-AF65-F5344CB8AC3E}">
        <p14:creationId xmlns:p14="http://schemas.microsoft.com/office/powerpoint/2010/main" val="458594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7018" y="199262"/>
            <a:ext cx="11092542" cy="924144"/>
          </a:xfrm>
        </p:spPr>
        <p:txBody>
          <a:bodyPr/>
          <a:lstStyle/>
          <a:p>
            <a:pPr algn="ctr"/>
            <a:r>
              <a:rPr lang="it-IT" b="1" dirty="0" smtClean="0">
                <a:solidFill>
                  <a:srgbClr val="000000"/>
                </a:solidFill>
                <a:latin typeface="Calibri" panose="020F0502020204030204" pitchFamily="34" charset="0"/>
              </a:rPr>
              <a:t> </a:t>
            </a:r>
            <a:r>
              <a:rPr lang="it-IT" dirty="0">
                <a:solidFill>
                  <a:srgbClr val="0070C0"/>
                </a:solidFill>
              </a:rPr>
              <a:t>Infortuni - Indennizzati -  attività economica </a:t>
            </a:r>
            <a:r>
              <a:rPr lang="it-IT" dirty="0" smtClean="0">
                <a:solidFill>
                  <a:srgbClr val="0070C0"/>
                </a:solidFill>
              </a:rPr>
              <a:t/>
            </a:r>
            <a:br>
              <a:rPr lang="it-IT" dirty="0" smtClean="0">
                <a:solidFill>
                  <a:srgbClr val="0070C0"/>
                </a:solidFill>
              </a:rPr>
            </a:br>
            <a:r>
              <a:rPr lang="it-IT" dirty="0" smtClean="0">
                <a:solidFill>
                  <a:srgbClr val="0070C0"/>
                </a:solidFill>
              </a:rPr>
              <a:t>(2016 - </a:t>
            </a:r>
            <a:r>
              <a:rPr lang="it-IT" dirty="0">
                <a:solidFill>
                  <a:srgbClr val="0070C0"/>
                </a:solidFill>
              </a:rPr>
              <a:t>tutti i settori - femmine)</a:t>
            </a:r>
          </a:p>
        </p:txBody>
      </p:sp>
      <p:sp>
        <p:nvSpPr>
          <p:cNvPr id="5" name="Segnaposto testo 4"/>
          <p:cNvSpPr>
            <a:spLocks noGrp="1"/>
          </p:cNvSpPr>
          <p:nvPr>
            <p:ph type="body" sz="quarter" idx="14"/>
          </p:nvPr>
        </p:nvSpPr>
        <p:spPr>
          <a:xfrm>
            <a:off x="2091083" y="6515100"/>
            <a:ext cx="6364288" cy="190500"/>
          </a:xfrm>
        </p:spPr>
        <p:txBody>
          <a:bodyPr/>
          <a:lstStyle/>
          <a:p>
            <a:r>
              <a:rPr lang="it-IT" dirty="0"/>
              <a:t>SALUTE E SICUREZZA IN OTTICA DI GENERE </a:t>
            </a:r>
          </a:p>
          <a:p>
            <a:r>
              <a:rPr lang="it-IT" dirty="0" smtClean="0"/>
              <a:t>				</a:t>
            </a:r>
            <a:endParaRPr lang="it-IT" dirty="0"/>
          </a:p>
        </p:txBody>
      </p:sp>
      <p:pic>
        <p:nvPicPr>
          <p:cNvPr id="3" name="Immagine 2"/>
          <p:cNvPicPr>
            <a:picLocks noChangeAspect="1"/>
          </p:cNvPicPr>
          <p:nvPr/>
        </p:nvPicPr>
        <p:blipFill>
          <a:blip r:embed="rId2"/>
          <a:stretch>
            <a:fillRect/>
          </a:stretch>
        </p:blipFill>
        <p:spPr>
          <a:xfrm>
            <a:off x="627017" y="838200"/>
            <a:ext cx="11092542" cy="4813300"/>
          </a:xfrm>
          <a:prstGeom prst="rect">
            <a:avLst/>
          </a:prstGeom>
        </p:spPr>
      </p:pic>
      <p:sp>
        <p:nvSpPr>
          <p:cNvPr id="8" name="Segnaposto numero diapositiva 3"/>
          <p:cNvSpPr>
            <a:spLocks noGrp="1"/>
          </p:cNvSpPr>
          <p:nvPr>
            <p:ph type="sldNum" sz="quarter" idx="12"/>
          </p:nvPr>
        </p:nvSpPr>
        <p:spPr>
          <a:xfrm>
            <a:off x="9601200" y="62109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a:t>
            </a:r>
            <a:r>
              <a:rPr lang="it-IT" sz="1200" dirty="0" smtClean="0"/>
              <a:t>           </a:t>
            </a:r>
            <a:r>
              <a:rPr lang="it-IT" dirty="0" smtClean="0"/>
              <a:t>13</a:t>
            </a:r>
            <a:endParaRPr lang="it-IT" dirty="0"/>
          </a:p>
        </p:txBody>
      </p:sp>
    </p:spTree>
    <p:extLst>
      <p:ext uri="{BB962C8B-B14F-4D97-AF65-F5344CB8AC3E}">
        <p14:creationId xmlns:p14="http://schemas.microsoft.com/office/powerpoint/2010/main" val="2655073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6208" y="175156"/>
            <a:ext cx="10946671" cy="924144"/>
          </a:xfrm>
        </p:spPr>
        <p:txBody>
          <a:bodyPr/>
          <a:lstStyle/>
          <a:p>
            <a:pPr algn="ctr"/>
            <a:r>
              <a:rPr lang="it-IT" dirty="0" smtClean="0">
                <a:solidFill>
                  <a:srgbClr val="0070C0"/>
                </a:solidFill>
              </a:rPr>
              <a:t>	Infortuni </a:t>
            </a:r>
            <a:r>
              <a:rPr lang="it-IT" dirty="0">
                <a:solidFill>
                  <a:srgbClr val="0070C0"/>
                </a:solidFill>
              </a:rPr>
              <a:t>denunciati - fasce </a:t>
            </a:r>
            <a:r>
              <a:rPr lang="it-IT" dirty="0" smtClean="0">
                <a:solidFill>
                  <a:srgbClr val="0070C0"/>
                </a:solidFill>
              </a:rPr>
              <a:t>d'età </a:t>
            </a:r>
            <a:r>
              <a:rPr lang="it-IT" dirty="0">
                <a:solidFill>
                  <a:srgbClr val="0070C0"/>
                </a:solidFill>
              </a:rPr>
              <a:t>- femmine - </a:t>
            </a:r>
            <a:r>
              <a:rPr lang="it-IT" dirty="0" smtClean="0">
                <a:solidFill>
                  <a:srgbClr val="0070C0"/>
                </a:solidFill>
              </a:rPr>
              <a:t>2016</a:t>
            </a:r>
            <a:r>
              <a:rPr lang="it-IT" dirty="0">
                <a:solidFill>
                  <a:srgbClr val="0070C0"/>
                </a:solidFill>
              </a:rPr>
              <a:t>	</a:t>
            </a:r>
            <a:r>
              <a:rPr lang="it-IT" sz="1800" dirty="0">
                <a:solidFill>
                  <a:srgbClr val="0070C0"/>
                </a:solidFill>
              </a:rPr>
              <a:t>					</a:t>
            </a:r>
            <a:br>
              <a:rPr lang="it-IT" sz="1800" dirty="0">
                <a:solidFill>
                  <a:srgbClr val="0070C0"/>
                </a:solidFill>
              </a:rPr>
            </a:br>
            <a:r>
              <a:rPr lang="it-IT" sz="1800" dirty="0">
                <a:solidFill>
                  <a:srgbClr val="0070C0"/>
                </a:solidFill>
              </a:rPr>
              <a:t>							</a:t>
            </a:r>
            <a:br>
              <a:rPr lang="it-IT" sz="1800" dirty="0">
                <a:solidFill>
                  <a:srgbClr val="0070C0"/>
                </a:solidFill>
              </a:rPr>
            </a:br>
            <a:r>
              <a:rPr lang="it-IT" sz="1800" dirty="0">
                <a:solidFill>
                  <a:srgbClr val="0070C0"/>
                </a:solidFill>
              </a:rPr>
              <a:t>					</a:t>
            </a:r>
          </a:p>
        </p:txBody>
      </p:sp>
      <p:sp>
        <p:nvSpPr>
          <p:cNvPr id="5" name="Segnaposto testo 4"/>
          <p:cNvSpPr>
            <a:spLocks noGrp="1"/>
          </p:cNvSpPr>
          <p:nvPr>
            <p:ph type="body" sz="quarter" idx="14"/>
          </p:nvPr>
        </p:nvSpPr>
        <p:spPr>
          <a:xfrm>
            <a:off x="2091083" y="6527800"/>
            <a:ext cx="6364288" cy="177800"/>
          </a:xfrm>
        </p:spPr>
        <p:txBody>
          <a:bodyPr/>
          <a:lstStyle/>
          <a:p>
            <a:r>
              <a:rPr lang="it-IT" dirty="0"/>
              <a:t>SALUTE E SICUREZZA IN OTTICA DI GENERE </a:t>
            </a:r>
          </a:p>
          <a:p>
            <a:r>
              <a:rPr lang="it-IT" dirty="0" smtClean="0"/>
              <a:t>				</a:t>
            </a:r>
            <a:endParaRPr lang="it-IT" dirty="0"/>
          </a:p>
        </p:txBody>
      </p:sp>
      <p:pic>
        <p:nvPicPr>
          <p:cNvPr id="11" name="Immagine 10"/>
          <p:cNvPicPr>
            <a:picLocks noChangeAspect="1"/>
          </p:cNvPicPr>
          <p:nvPr/>
        </p:nvPicPr>
        <p:blipFill>
          <a:blip r:embed="rId2"/>
          <a:stretch>
            <a:fillRect/>
          </a:stretch>
        </p:blipFill>
        <p:spPr>
          <a:xfrm>
            <a:off x="649970" y="637228"/>
            <a:ext cx="10801892" cy="4914900"/>
          </a:xfrm>
          <a:prstGeom prst="rect">
            <a:avLst/>
          </a:prstGeom>
        </p:spPr>
      </p:pic>
      <p:sp>
        <p:nvSpPr>
          <p:cNvPr id="12" name="Freccia a sinistra 11"/>
          <p:cNvSpPr/>
          <p:nvPr/>
        </p:nvSpPr>
        <p:spPr>
          <a:xfrm>
            <a:off x="11070590" y="2402055"/>
            <a:ext cx="397511" cy="1921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p:cNvPicPr>
            <a:picLocks noChangeAspect="1"/>
          </p:cNvPicPr>
          <p:nvPr/>
        </p:nvPicPr>
        <p:blipFill>
          <a:blip r:embed="rId3"/>
          <a:stretch>
            <a:fillRect/>
          </a:stretch>
        </p:blipFill>
        <p:spPr>
          <a:xfrm>
            <a:off x="11070590" y="2706223"/>
            <a:ext cx="414564" cy="231668"/>
          </a:xfrm>
          <a:prstGeom prst="rect">
            <a:avLst/>
          </a:prstGeom>
        </p:spPr>
      </p:pic>
      <p:pic>
        <p:nvPicPr>
          <p:cNvPr id="15" name="Immagine 14"/>
          <p:cNvPicPr>
            <a:picLocks noChangeAspect="1"/>
          </p:cNvPicPr>
          <p:nvPr/>
        </p:nvPicPr>
        <p:blipFill>
          <a:blip r:embed="rId4"/>
          <a:stretch>
            <a:fillRect/>
          </a:stretch>
        </p:blipFill>
        <p:spPr>
          <a:xfrm>
            <a:off x="4739522" y="3069305"/>
            <a:ext cx="2712955" cy="719390"/>
          </a:xfrm>
          <a:prstGeom prst="rect">
            <a:avLst/>
          </a:prstGeom>
        </p:spPr>
      </p:pic>
      <p:sp>
        <p:nvSpPr>
          <p:cNvPr id="16" name="Segnaposto numero diapositiva 3"/>
          <p:cNvSpPr>
            <a:spLocks noGrp="1"/>
          </p:cNvSpPr>
          <p:nvPr>
            <p:ph type="sldNum" sz="quarter" idx="12"/>
          </p:nvPr>
        </p:nvSpPr>
        <p:spPr>
          <a:xfrm>
            <a:off x="9601200" y="61982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a:t>
            </a:r>
            <a:r>
              <a:rPr lang="it-IT" sz="1200" dirty="0" smtClean="0"/>
              <a:t>           </a:t>
            </a:r>
            <a:r>
              <a:rPr lang="it-IT" dirty="0" smtClean="0"/>
              <a:t>14</a:t>
            </a:r>
            <a:endParaRPr lang="it-IT" dirty="0"/>
          </a:p>
        </p:txBody>
      </p:sp>
    </p:spTree>
    <p:extLst>
      <p:ext uri="{BB962C8B-B14F-4D97-AF65-F5344CB8AC3E}">
        <p14:creationId xmlns:p14="http://schemas.microsoft.com/office/powerpoint/2010/main" val="842329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5701" y="0"/>
            <a:ext cx="10946674" cy="924144"/>
          </a:xfrm>
        </p:spPr>
        <p:txBody>
          <a:bodyPr/>
          <a:lstStyle/>
          <a:p>
            <a:pPr algn="ctr"/>
            <a:r>
              <a:rPr lang="it-IT" sz="1800" dirty="0" smtClean="0">
                <a:solidFill>
                  <a:srgbClr val="0070C0"/>
                </a:solidFill>
              </a:rPr>
              <a:t/>
            </a:r>
            <a:br>
              <a:rPr lang="it-IT" sz="1800" dirty="0" smtClean="0">
                <a:solidFill>
                  <a:srgbClr val="0070C0"/>
                </a:solidFill>
              </a:rPr>
            </a:br>
            <a:r>
              <a:rPr lang="it-IT" sz="1800" dirty="0">
                <a:solidFill>
                  <a:srgbClr val="0070C0"/>
                </a:solidFill>
              </a:rPr>
              <a:t/>
            </a:r>
            <a:br>
              <a:rPr lang="it-IT" sz="1800" dirty="0">
                <a:solidFill>
                  <a:srgbClr val="0070C0"/>
                </a:solidFill>
              </a:rPr>
            </a:br>
            <a:r>
              <a:rPr lang="it-IT" sz="1800" dirty="0" smtClean="0">
                <a:solidFill>
                  <a:srgbClr val="0070C0"/>
                </a:solidFill>
              </a:rPr>
              <a:t>Infortuni </a:t>
            </a:r>
            <a:r>
              <a:rPr lang="it-IT" sz="1800" dirty="0">
                <a:solidFill>
                  <a:srgbClr val="0070C0"/>
                </a:solidFill>
              </a:rPr>
              <a:t>sul lavoro -  denunciati – Casalinghe </a:t>
            </a:r>
            <a:br>
              <a:rPr lang="it-IT" sz="1800" dirty="0">
                <a:solidFill>
                  <a:srgbClr val="0070C0"/>
                </a:solidFill>
              </a:rPr>
            </a:br>
            <a:r>
              <a:rPr lang="it-IT" sz="1800" dirty="0" smtClean="0">
                <a:solidFill>
                  <a:srgbClr val="0070C0"/>
                </a:solidFill>
              </a:rPr>
              <a:t>2016</a:t>
            </a:r>
            <a:br>
              <a:rPr lang="it-IT" sz="1800" dirty="0" smtClean="0">
                <a:solidFill>
                  <a:srgbClr val="0070C0"/>
                </a:solidFill>
              </a:rPr>
            </a:br>
            <a:r>
              <a:rPr lang="it-IT" sz="1800" dirty="0">
                <a:solidFill>
                  <a:srgbClr val="0070C0"/>
                </a:solidFill>
              </a:rPr>
              <a:t/>
            </a:r>
            <a:br>
              <a:rPr lang="it-IT" sz="1800" dirty="0">
                <a:solidFill>
                  <a:srgbClr val="0070C0"/>
                </a:solidFill>
              </a:rPr>
            </a:br>
            <a:r>
              <a:rPr lang="it-IT" sz="1800" dirty="0" smtClean="0">
                <a:solidFill>
                  <a:srgbClr val="0070C0"/>
                </a:solidFill>
              </a:rPr>
              <a:t/>
            </a:r>
            <a:br>
              <a:rPr lang="it-IT" sz="1800" dirty="0" smtClean="0">
                <a:solidFill>
                  <a:srgbClr val="0070C0"/>
                </a:solidFill>
              </a:rPr>
            </a:br>
            <a:r>
              <a:rPr lang="it-IT" sz="1800" dirty="0">
                <a:solidFill>
                  <a:srgbClr val="0070C0"/>
                </a:solidFill>
              </a:rPr>
              <a:t/>
            </a:r>
            <a:br>
              <a:rPr lang="it-IT" sz="1800" dirty="0">
                <a:solidFill>
                  <a:srgbClr val="0070C0"/>
                </a:solidFill>
              </a:rPr>
            </a:br>
            <a:r>
              <a:rPr lang="it-IT" sz="1800" dirty="0" smtClean="0">
                <a:solidFill>
                  <a:srgbClr val="0070C0"/>
                </a:solidFill>
              </a:rPr>
              <a:t/>
            </a:r>
            <a:br>
              <a:rPr lang="it-IT" sz="1800" dirty="0" smtClean="0">
                <a:solidFill>
                  <a:srgbClr val="0070C0"/>
                </a:solidFill>
              </a:rPr>
            </a:br>
            <a:r>
              <a:rPr lang="it-IT" sz="1800" dirty="0" smtClean="0">
                <a:solidFill>
                  <a:srgbClr val="0070C0"/>
                </a:solidFill>
              </a:rPr>
              <a:t/>
            </a:r>
            <a:br>
              <a:rPr lang="it-IT" sz="1800" dirty="0" smtClean="0">
                <a:solidFill>
                  <a:srgbClr val="0070C0"/>
                </a:solidFill>
              </a:rPr>
            </a:br>
            <a:r>
              <a:rPr lang="it-IT" sz="1800" dirty="0">
                <a:solidFill>
                  <a:srgbClr val="0070C0"/>
                </a:solidFill>
              </a:rPr>
              <a:t/>
            </a:r>
            <a:br>
              <a:rPr lang="it-IT" sz="1800" dirty="0">
                <a:solidFill>
                  <a:srgbClr val="0070C0"/>
                </a:solidFill>
              </a:rPr>
            </a:br>
            <a:r>
              <a:rPr lang="it-IT" sz="1800" dirty="0" smtClean="0">
                <a:solidFill>
                  <a:srgbClr val="0070C0"/>
                </a:solidFill>
              </a:rPr>
              <a:t/>
            </a:r>
            <a:br>
              <a:rPr lang="it-IT" sz="1800" dirty="0" smtClean="0">
                <a:solidFill>
                  <a:srgbClr val="0070C0"/>
                </a:solidFill>
              </a:rPr>
            </a:br>
            <a:r>
              <a:rPr lang="it-IT" sz="1800" dirty="0">
                <a:solidFill>
                  <a:srgbClr val="0070C0"/>
                </a:solidFill>
              </a:rPr>
              <a:t/>
            </a:r>
            <a:br>
              <a:rPr lang="it-IT" sz="1800" dirty="0">
                <a:solidFill>
                  <a:srgbClr val="0070C0"/>
                </a:solidFill>
              </a:rPr>
            </a:br>
            <a:r>
              <a:rPr lang="it-IT" sz="1800" dirty="0" smtClean="0">
                <a:solidFill>
                  <a:srgbClr val="0070C0"/>
                </a:solidFill>
              </a:rPr>
              <a:t/>
            </a:r>
            <a:br>
              <a:rPr lang="it-IT" sz="1800" dirty="0" smtClean="0">
                <a:solidFill>
                  <a:srgbClr val="0070C0"/>
                </a:solidFill>
              </a:rPr>
            </a:br>
            <a:r>
              <a:rPr lang="it-IT" sz="1800" dirty="0">
                <a:solidFill>
                  <a:srgbClr val="0070C0"/>
                </a:solidFill>
              </a:rPr>
              <a:t/>
            </a:r>
            <a:br>
              <a:rPr lang="it-IT" sz="1800" dirty="0">
                <a:solidFill>
                  <a:srgbClr val="0070C0"/>
                </a:solidFill>
              </a:rPr>
            </a:br>
            <a:r>
              <a:rPr lang="it-IT" sz="1800" dirty="0" smtClean="0">
                <a:solidFill>
                  <a:srgbClr val="0070C0"/>
                </a:solidFill>
              </a:rPr>
              <a:t/>
            </a:r>
            <a:br>
              <a:rPr lang="it-IT" sz="1800" dirty="0" smtClean="0">
                <a:solidFill>
                  <a:srgbClr val="0070C0"/>
                </a:solidFill>
              </a:rPr>
            </a:br>
            <a:r>
              <a:rPr lang="it-IT" sz="1800" dirty="0">
                <a:solidFill>
                  <a:srgbClr val="0070C0"/>
                </a:solidFill>
              </a:rPr>
              <a:t/>
            </a:r>
            <a:br>
              <a:rPr lang="it-IT" sz="1800" dirty="0">
                <a:solidFill>
                  <a:srgbClr val="0070C0"/>
                </a:solidFill>
              </a:rPr>
            </a:br>
            <a:r>
              <a:rPr lang="it-IT" sz="1800" dirty="0" smtClean="0">
                <a:solidFill>
                  <a:srgbClr val="0070C0"/>
                </a:solidFill>
              </a:rPr>
              <a:t/>
            </a:r>
            <a:br>
              <a:rPr lang="it-IT" sz="1800" dirty="0" smtClean="0">
                <a:solidFill>
                  <a:srgbClr val="0070C0"/>
                </a:solidFill>
              </a:rPr>
            </a:br>
            <a:r>
              <a:rPr lang="it-IT" sz="1800" dirty="0">
                <a:solidFill>
                  <a:srgbClr val="0070C0"/>
                </a:solidFill>
              </a:rPr>
              <a:t/>
            </a:r>
            <a:br>
              <a:rPr lang="it-IT" sz="1800" dirty="0">
                <a:solidFill>
                  <a:srgbClr val="0070C0"/>
                </a:solidFill>
              </a:rPr>
            </a:br>
            <a:r>
              <a:rPr lang="it-IT" sz="1800" dirty="0" smtClean="0">
                <a:solidFill>
                  <a:srgbClr val="0070C0"/>
                </a:solidFill>
              </a:rPr>
              <a:t/>
            </a:r>
            <a:br>
              <a:rPr lang="it-IT" sz="1800" dirty="0" smtClean="0">
                <a:solidFill>
                  <a:srgbClr val="0070C0"/>
                </a:solidFill>
              </a:rPr>
            </a:br>
            <a:r>
              <a:rPr lang="it-IT" sz="1800" dirty="0" smtClean="0">
                <a:solidFill>
                  <a:srgbClr val="0070C0"/>
                </a:solidFill>
              </a:rPr>
              <a:t/>
            </a:r>
            <a:br>
              <a:rPr lang="it-IT" sz="1800" dirty="0" smtClean="0">
                <a:solidFill>
                  <a:srgbClr val="0070C0"/>
                </a:solidFill>
              </a:rPr>
            </a:br>
            <a:r>
              <a:rPr lang="it-IT" sz="1800" dirty="0" smtClean="0">
                <a:solidFill>
                  <a:srgbClr val="0070C0"/>
                </a:solidFill>
              </a:rPr>
              <a:t/>
            </a:r>
            <a:br>
              <a:rPr lang="it-IT" sz="1800" dirty="0" smtClean="0">
                <a:solidFill>
                  <a:srgbClr val="0070C0"/>
                </a:solidFill>
              </a:rPr>
            </a:br>
            <a:r>
              <a:rPr lang="it-IT" sz="1800" dirty="0" smtClean="0">
                <a:solidFill>
                  <a:srgbClr val="0070C0"/>
                </a:solidFill>
              </a:rPr>
              <a:t>	</a:t>
            </a:r>
            <a:r>
              <a:rPr lang="it-IT" sz="1800" dirty="0" smtClean="0">
                <a:solidFill>
                  <a:schemeClr val="tx1"/>
                </a:solidFill>
              </a:rPr>
              <a:t>Infine non dobbiamo dimenticare gli infortuni occorsi alle casalinghe di genere 	femminile che seppur ridotti sono una realtà da analizzare, infatti nel quinquennio si 	riscontrano 42 eventi denunciati con presunti postumi permanenti.  </a:t>
            </a:r>
            <a:r>
              <a:rPr lang="it-IT" sz="1800" dirty="0" smtClean="0">
                <a:solidFill>
                  <a:srgbClr val="0070C0"/>
                </a:solidFill>
              </a:rPr>
              <a:t/>
            </a:r>
            <a:br>
              <a:rPr lang="it-IT" sz="1800" dirty="0" smtClean="0">
                <a:solidFill>
                  <a:srgbClr val="0070C0"/>
                </a:solidFill>
              </a:rPr>
            </a:br>
            <a:r>
              <a:rPr lang="it-IT" sz="1800" dirty="0">
                <a:solidFill>
                  <a:srgbClr val="0070C0"/>
                </a:solidFill>
              </a:rPr>
              <a:t/>
            </a:r>
            <a:br>
              <a:rPr lang="it-IT" sz="1800" dirty="0">
                <a:solidFill>
                  <a:srgbClr val="0070C0"/>
                </a:solidFill>
              </a:rPr>
            </a:br>
            <a:r>
              <a:rPr lang="it-IT" sz="1800" dirty="0" smtClean="0">
                <a:solidFill>
                  <a:srgbClr val="0070C0"/>
                </a:solidFill>
              </a:rPr>
              <a:t/>
            </a:r>
            <a:br>
              <a:rPr lang="it-IT" sz="1800" dirty="0" smtClean="0">
                <a:solidFill>
                  <a:srgbClr val="0070C0"/>
                </a:solidFill>
              </a:rPr>
            </a:br>
            <a:r>
              <a:rPr lang="it-IT" sz="1800" dirty="0">
                <a:solidFill>
                  <a:srgbClr val="0070C0"/>
                </a:solidFill>
              </a:rPr>
              <a:t/>
            </a:r>
            <a:br>
              <a:rPr lang="it-IT" sz="1800" dirty="0">
                <a:solidFill>
                  <a:srgbClr val="0070C0"/>
                </a:solidFill>
              </a:rPr>
            </a:br>
            <a:r>
              <a:rPr lang="it-IT" sz="1800" dirty="0">
                <a:solidFill>
                  <a:srgbClr val="0070C0"/>
                </a:solidFill>
              </a:rPr>
              <a:t>			</a:t>
            </a:r>
            <a:br>
              <a:rPr lang="it-IT" sz="1800" dirty="0">
                <a:solidFill>
                  <a:srgbClr val="0070C0"/>
                </a:solidFill>
              </a:rPr>
            </a:br>
            <a:r>
              <a:rPr lang="it-IT" sz="1800" dirty="0">
                <a:solidFill>
                  <a:srgbClr val="0070C0"/>
                </a:solidFill>
              </a:rPr>
              <a:t>			</a:t>
            </a:r>
            <a:r>
              <a:rPr lang="it-IT" sz="1800" dirty="0" smtClean="0">
                <a:solidFill>
                  <a:srgbClr val="0070C0"/>
                </a:solidFill>
              </a:rPr>
              <a:t/>
            </a:r>
            <a:br>
              <a:rPr lang="it-IT" sz="1800" dirty="0" smtClean="0">
                <a:solidFill>
                  <a:srgbClr val="0070C0"/>
                </a:solidFill>
              </a:rPr>
            </a:br>
            <a:r>
              <a:rPr lang="it-IT" sz="1800" dirty="0">
                <a:solidFill>
                  <a:srgbClr val="0070C0"/>
                </a:solidFill>
              </a:rPr>
              <a:t/>
            </a:r>
            <a:br>
              <a:rPr lang="it-IT" sz="1800" dirty="0">
                <a:solidFill>
                  <a:srgbClr val="0070C0"/>
                </a:solidFill>
              </a:rPr>
            </a:br>
            <a:r>
              <a:rPr lang="it-IT" sz="1800" dirty="0">
                <a:solidFill>
                  <a:srgbClr val="0070C0"/>
                </a:solidFill>
              </a:rPr>
              <a:t>		</a:t>
            </a:r>
          </a:p>
        </p:txBody>
      </p:sp>
      <p:sp>
        <p:nvSpPr>
          <p:cNvPr id="5" name="Segnaposto testo 4"/>
          <p:cNvSpPr>
            <a:spLocks noGrp="1"/>
          </p:cNvSpPr>
          <p:nvPr>
            <p:ph type="body" sz="quarter" idx="14"/>
          </p:nvPr>
        </p:nvSpPr>
        <p:spPr>
          <a:xfrm>
            <a:off x="2091083" y="6540500"/>
            <a:ext cx="6364288" cy="215900"/>
          </a:xfrm>
        </p:spPr>
        <p:txBody>
          <a:bodyPr/>
          <a:lstStyle/>
          <a:p>
            <a:r>
              <a:rPr lang="it-IT" dirty="0"/>
              <a:t>SALUTE E SICUREZZA IN OTTICA DI GENERE </a:t>
            </a:r>
          </a:p>
          <a:p>
            <a:r>
              <a:rPr lang="it-IT" dirty="0" smtClean="0"/>
              <a:t>				</a:t>
            </a:r>
            <a:endParaRPr lang="it-IT" dirty="0"/>
          </a:p>
        </p:txBody>
      </p:sp>
      <p:sp>
        <p:nvSpPr>
          <p:cNvPr id="7" name="Segnaposto numero diapositiva 3"/>
          <p:cNvSpPr>
            <a:spLocks noGrp="1"/>
          </p:cNvSpPr>
          <p:nvPr>
            <p:ph type="sldNum" sz="quarter" idx="12"/>
          </p:nvPr>
        </p:nvSpPr>
        <p:spPr>
          <a:xfrm>
            <a:off x="9601200" y="61982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15</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3496415607"/>
              </p:ext>
            </p:extLst>
          </p:nvPr>
        </p:nvGraphicFramePr>
        <p:xfrm>
          <a:off x="330202" y="1041401"/>
          <a:ext cx="11620497" cy="3771901"/>
        </p:xfrm>
        <a:graphic>
          <a:graphicData uri="http://schemas.openxmlformats.org/drawingml/2006/table">
            <a:tbl>
              <a:tblPr/>
              <a:tblGrid>
                <a:gridCol w="5442725"/>
                <a:gridCol w="1417563"/>
                <a:gridCol w="1120050"/>
                <a:gridCol w="1400059"/>
                <a:gridCol w="1120050"/>
                <a:gridCol w="1120050"/>
              </a:tblGrid>
              <a:tr h="619489">
                <a:tc rowSpan="2">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CLASSE DI 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gridSpan="5">
                  <a:txBody>
                    <a:bodyPr/>
                    <a:lstStyle/>
                    <a:p>
                      <a:pPr algn="ctr" fontAlgn="t"/>
                      <a:endParaRPr lang="it-IT" sz="1200" b="1" i="0" u="none" strike="noStrike" smtClean="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ctr" fontAlgn="t"/>
                      <a:r>
                        <a:rPr lang="it-IT" sz="1200" b="1" i="0" u="none" strike="noStrike"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ANNO </a:t>
                      </a:r>
                      <a:r>
                        <a:rPr lang="it-IT" sz="12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DI ACCADIMENTO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822461">
                <a:tc vMerge="1">
                  <a:txBody>
                    <a:bodyPr/>
                    <a:lstStyle/>
                    <a:p>
                      <a:endParaRPr lang="it-IT"/>
                    </a:p>
                  </a:txBody>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382687">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Da 45 a 49 anni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2687">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Da 50 a 54 anni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2687">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Da 55 a 59 anni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2687">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Da 60 a 65 anni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2687">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66 anni e oltre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516">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bl>
          </a:graphicData>
        </a:graphic>
      </p:graphicFrame>
    </p:spTree>
    <p:extLst>
      <p:ext uri="{BB962C8B-B14F-4D97-AF65-F5344CB8AC3E}">
        <p14:creationId xmlns:p14="http://schemas.microsoft.com/office/powerpoint/2010/main" val="3789575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8265" y="0"/>
            <a:ext cx="11261294" cy="5156199"/>
          </a:xfrm>
        </p:spPr>
        <p:txBody>
          <a:bodyPr/>
          <a:lstStyle/>
          <a:p>
            <a:pPr marL="0" indent="0" algn="ctr">
              <a:buNone/>
            </a:pPr>
            <a:endParaRPr lang="it-IT" dirty="0" smtClean="0"/>
          </a:p>
          <a:p>
            <a:pPr marL="0" indent="0" algn="ctr">
              <a:buNone/>
            </a:pPr>
            <a:endParaRPr lang="it-IT" dirty="0"/>
          </a:p>
          <a:p>
            <a:pPr marL="0" indent="0" algn="ctr">
              <a:buNone/>
            </a:pPr>
            <a:endParaRPr lang="it-IT" dirty="0" smtClean="0"/>
          </a:p>
        </p:txBody>
      </p:sp>
      <p:sp>
        <p:nvSpPr>
          <p:cNvPr id="5" name="Segnaposto contenuto 4"/>
          <p:cNvSpPr>
            <a:spLocks noGrp="1"/>
          </p:cNvSpPr>
          <p:nvPr>
            <p:ph sz="quarter" idx="13"/>
          </p:nvPr>
        </p:nvSpPr>
        <p:spPr/>
        <p:txBody>
          <a:bodyPr/>
          <a:lstStyle/>
          <a:p>
            <a:endParaRPr lang="it-IT"/>
          </a:p>
        </p:txBody>
      </p:sp>
      <p:sp>
        <p:nvSpPr>
          <p:cNvPr id="7" name="Segnaposto testo 6"/>
          <p:cNvSpPr>
            <a:spLocks noGrp="1"/>
          </p:cNvSpPr>
          <p:nvPr>
            <p:ph type="body" sz="quarter" idx="14"/>
          </p:nvPr>
        </p:nvSpPr>
        <p:spPr/>
        <p:txBody>
          <a:bodyPr/>
          <a:lstStyle/>
          <a:p>
            <a:r>
              <a:rPr lang="it-IT" dirty="0" smtClean="0"/>
              <a:t>SALUTE E SICUREZZA IN OTTICA DI GENERE </a:t>
            </a:r>
            <a:endParaRPr lang="it-IT" dirty="0"/>
          </a:p>
        </p:txBody>
      </p:sp>
      <p:sp>
        <p:nvSpPr>
          <p:cNvPr id="6" name="Rettangolo 5"/>
          <p:cNvSpPr/>
          <p:nvPr/>
        </p:nvSpPr>
        <p:spPr>
          <a:xfrm>
            <a:off x="119912" y="192830"/>
            <a:ext cx="11709400" cy="5047536"/>
          </a:xfrm>
          <a:prstGeom prst="rect">
            <a:avLst/>
          </a:prstGeom>
        </p:spPr>
        <p:txBody>
          <a:bodyPr wrap="square">
            <a:spAutoFit/>
          </a:bodyPr>
          <a:lstStyle/>
          <a:p>
            <a:pPr algn="just"/>
            <a:r>
              <a:rPr lang="it-IT" dirty="0" smtClean="0">
                <a:solidFill>
                  <a:srgbClr val="002E5D"/>
                </a:solidFill>
                <a:latin typeface="Verdana" charset="0"/>
                <a:ea typeface="Verdana" charset="0"/>
                <a:cs typeface="Verdana" charset="0"/>
              </a:rPr>
              <a:t>MALATTIE PROFESSIONALI</a:t>
            </a:r>
          </a:p>
          <a:p>
            <a:pPr algn="just"/>
            <a:endParaRPr lang="it-IT" dirty="0" smtClean="0">
              <a:solidFill>
                <a:srgbClr val="002E5D"/>
              </a:solidFill>
              <a:latin typeface="Verdana" charset="0"/>
              <a:ea typeface="Verdana" charset="0"/>
              <a:cs typeface="Verdana" charset="0"/>
            </a:endParaRPr>
          </a:p>
          <a:p>
            <a:pPr algn="just"/>
            <a:endParaRPr lang="it-IT" sz="1300" dirty="0">
              <a:solidFill>
                <a:srgbClr val="002E5D"/>
              </a:solidFill>
              <a:latin typeface="Verdana" charset="0"/>
              <a:ea typeface="Verdana" charset="0"/>
              <a:cs typeface="Verdana" charset="0"/>
            </a:endParaRPr>
          </a:p>
          <a:p>
            <a:pPr algn="just"/>
            <a:r>
              <a:rPr lang="it-IT" sz="1300" dirty="0">
                <a:solidFill>
                  <a:srgbClr val="002E5D"/>
                </a:solidFill>
                <a:latin typeface="Verdana" charset="0"/>
                <a:ea typeface="Verdana" charset="0"/>
                <a:cs typeface="Verdana" charset="0"/>
              </a:rPr>
              <a:t>Nel 2016 a Varese sono stati segnalati 266 casi di malattie professionali, dato in lieve diminuzione rispetto al 2015 in cui sono state denunciate 281 malattie professionali. (slide n° </a:t>
            </a:r>
            <a:r>
              <a:rPr lang="it-IT" sz="1300" dirty="0" smtClean="0">
                <a:solidFill>
                  <a:srgbClr val="002E5D"/>
                </a:solidFill>
                <a:latin typeface="Verdana" charset="0"/>
                <a:ea typeface="Verdana" charset="0"/>
                <a:cs typeface="Verdana" charset="0"/>
              </a:rPr>
              <a:t>17)</a:t>
            </a:r>
            <a:endParaRPr lang="it-IT" sz="1300" dirty="0">
              <a:solidFill>
                <a:srgbClr val="002E5D"/>
              </a:solidFill>
              <a:latin typeface="Verdana" charset="0"/>
              <a:ea typeface="Verdana" charset="0"/>
              <a:cs typeface="Verdana" charset="0"/>
            </a:endParaRPr>
          </a:p>
          <a:p>
            <a:pPr algn="just"/>
            <a:r>
              <a:rPr lang="it-IT" sz="1300" dirty="0">
                <a:solidFill>
                  <a:srgbClr val="002E5D"/>
                </a:solidFill>
                <a:latin typeface="Verdana" charset="0"/>
                <a:ea typeface="Verdana" charset="0"/>
                <a:cs typeface="Verdana" charset="0"/>
              </a:rPr>
              <a:t>Analizzando i dati del 2016 si rileva che 53 casi riguardano le lavoratrici e 213 i lavoratori</a:t>
            </a:r>
            <a:r>
              <a:rPr lang="it-IT" sz="1300" dirty="0" smtClean="0">
                <a:solidFill>
                  <a:srgbClr val="002E5D"/>
                </a:solidFill>
                <a:latin typeface="Verdana" charset="0"/>
                <a:ea typeface="Verdana" charset="0"/>
                <a:cs typeface="Verdana" charset="0"/>
              </a:rPr>
              <a:t>.(slide n°17)</a:t>
            </a:r>
            <a:endParaRPr lang="it-IT" sz="1300" dirty="0">
              <a:solidFill>
                <a:srgbClr val="002E5D"/>
              </a:solidFill>
              <a:latin typeface="Verdana" charset="0"/>
              <a:ea typeface="Verdana" charset="0"/>
              <a:cs typeface="Verdana" charset="0"/>
            </a:endParaRPr>
          </a:p>
          <a:p>
            <a:pPr algn="just"/>
            <a:r>
              <a:rPr lang="it-IT" sz="1300" dirty="0">
                <a:solidFill>
                  <a:srgbClr val="002E5D"/>
                </a:solidFill>
                <a:latin typeface="Verdana" charset="0"/>
                <a:ea typeface="Verdana" charset="0"/>
                <a:cs typeface="Verdana" charset="0"/>
              </a:rPr>
              <a:t>Le denunce relative alle donne rappresentano circa il 20% del totale complessivo delle patologie segnalate in provincia.</a:t>
            </a:r>
          </a:p>
          <a:p>
            <a:pPr algn="just"/>
            <a:r>
              <a:rPr lang="it-IT" sz="1300" dirty="0">
                <a:solidFill>
                  <a:srgbClr val="002E5D"/>
                </a:solidFill>
                <a:latin typeface="Verdana" charset="0"/>
                <a:ea typeface="Verdana" charset="0"/>
                <a:cs typeface="Verdana" charset="0"/>
              </a:rPr>
              <a:t>La percentuale di denunce per le donne è in linea con la media regionale (21,67 %), tuttavia inferiore rispetto al dato nazionale (27,61</a:t>
            </a:r>
            <a:r>
              <a:rPr lang="it-IT" sz="1300" dirty="0" smtClean="0">
                <a:solidFill>
                  <a:srgbClr val="002E5D"/>
                </a:solidFill>
                <a:latin typeface="Verdana" charset="0"/>
                <a:ea typeface="Verdana" charset="0"/>
                <a:cs typeface="Verdana" charset="0"/>
              </a:rPr>
              <a:t>%).(slide n°18)</a:t>
            </a:r>
            <a:endParaRPr lang="it-IT" sz="1300" dirty="0">
              <a:solidFill>
                <a:srgbClr val="002E5D"/>
              </a:solidFill>
              <a:latin typeface="Verdana" charset="0"/>
              <a:ea typeface="Verdana" charset="0"/>
              <a:cs typeface="Verdana" charset="0"/>
            </a:endParaRPr>
          </a:p>
          <a:p>
            <a:pPr algn="just"/>
            <a:r>
              <a:rPr lang="it-IT" sz="1300" dirty="0">
                <a:solidFill>
                  <a:srgbClr val="002E5D"/>
                </a:solidFill>
                <a:latin typeface="Verdana" charset="0"/>
                <a:ea typeface="Verdana" charset="0"/>
                <a:cs typeface="Verdana" charset="0"/>
              </a:rPr>
              <a:t>Nel 2012 i casi segnalati sono stati 203, di cui 59 malattie professionali di lavoratrici; osservando il dato nel quinquennio in esame (2012-2016) si rileva che nel 2016 il numero complessivo delle </a:t>
            </a:r>
            <a:r>
              <a:rPr lang="it-IT" sz="1300" dirty="0" smtClean="0">
                <a:solidFill>
                  <a:srgbClr val="002E5D"/>
                </a:solidFill>
                <a:latin typeface="Verdana" charset="0"/>
                <a:ea typeface="Verdana" charset="0"/>
                <a:cs typeface="Verdana" charset="0"/>
              </a:rPr>
              <a:t>segnalazioni (266) </a:t>
            </a:r>
            <a:r>
              <a:rPr lang="it-IT" sz="1300" dirty="0">
                <a:solidFill>
                  <a:srgbClr val="002E5D"/>
                </a:solidFill>
                <a:latin typeface="Verdana" charset="0"/>
                <a:ea typeface="Verdana" charset="0"/>
                <a:cs typeface="Verdana" charset="0"/>
              </a:rPr>
              <a:t>è leggermente salito rispetto al 2012. (slide n° </a:t>
            </a:r>
            <a:r>
              <a:rPr lang="it-IT" sz="1300" dirty="0" smtClean="0">
                <a:solidFill>
                  <a:srgbClr val="002E5D"/>
                </a:solidFill>
                <a:latin typeface="Verdana" charset="0"/>
                <a:ea typeface="Verdana" charset="0"/>
                <a:cs typeface="Verdana" charset="0"/>
              </a:rPr>
              <a:t>18)</a:t>
            </a:r>
            <a:endParaRPr lang="it-IT" sz="1300" dirty="0">
              <a:solidFill>
                <a:srgbClr val="002E5D"/>
              </a:solidFill>
              <a:latin typeface="Verdana" charset="0"/>
              <a:ea typeface="Verdana" charset="0"/>
              <a:cs typeface="Verdana" charset="0"/>
            </a:endParaRPr>
          </a:p>
          <a:p>
            <a:pPr algn="just"/>
            <a:r>
              <a:rPr lang="it-IT" sz="1300" dirty="0">
                <a:solidFill>
                  <a:srgbClr val="002E5D"/>
                </a:solidFill>
                <a:latin typeface="Verdana" charset="0"/>
                <a:ea typeface="Verdana" charset="0"/>
                <a:cs typeface="Verdana" charset="0"/>
              </a:rPr>
              <a:t>In Italia le malattie professionali denunciate dalle lavoratrici nel 2016 sono state 16.634 (167 in meno rispetto al 2015</a:t>
            </a:r>
            <a:r>
              <a:rPr lang="it-IT" sz="1300" dirty="0" smtClean="0">
                <a:solidFill>
                  <a:srgbClr val="002E5D"/>
                </a:solidFill>
                <a:latin typeface="Verdana" charset="0"/>
                <a:ea typeface="Verdana" charset="0"/>
                <a:cs typeface="Verdana" charset="0"/>
              </a:rPr>
              <a:t>); il </a:t>
            </a:r>
            <a:r>
              <a:rPr lang="it-IT" sz="1300" dirty="0">
                <a:solidFill>
                  <a:srgbClr val="002E5D"/>
                </a:solidFill>
                <a:latin typeface="Verdana" charset="0"/>
                <a:ea typeface="Verdana" charset="0"/>
                <a:cs typeface="Verdana" charset="0"/>
              </a:rPr>
              <a:t>72,2% delle denunce di malattia professionale femminili nel 2016 si è concentrato </a:t>
            </a:r>
            <a:r>
              <a:rPr lang="it-IT" sz="1300" dirty="0" smtClean="0">
                <a:solidFill>
                  <a:srgbClr val="002E5D"/>
                </a:solidFill>
                <a:latin typeface="Verdana" charset="0"/>
                <a:ea typeface="Verdana" charset="0"/>
                <a:cs typeface="Verdana" charset="0"/>
              </a:rPr>
              <a:t>nel settore dell’Industria </a:t>
            </a:r>
            <a:r>
              <a:rPr lang="it-IT" sz="1300" dirty="0">
                <a:solidFill>
                  <a:srgbClr val="002E5D"/>
                </a:solidFill>
                <a:latin typeface="Verdana" charset="0"/>
                <a:ea typeface="Verdana" charset="0"/>
                <a:cs typeface="Verdana" charset="0"/>
              </a:rPr>
              <a:t>e servizi (contro l’80,1% dei maschi), circa un quarto nell’Agricoltura e il restante 2,6% nel conto Stato. Quest’ultima gestione – a causa della forte presenza femminile tra gli occupati di molti settori del pubblico impiego, come la scuola e il servizio sanitario nazionale – detiene il primato di incidenza percentuale femminile tra le denunce (435 casi su 732, pari al 59,4</a:t>
            </a:r>
            <a:r>
              <a:rPr lang="it-IT" sz="1300" dirty="0" smtClean="0">
                <a:solidFill>
                  <a:srgbClr val="002E5D"/>
                </a:solidFill>
                <a:latin typeface="Verdana" charset="0"/>
                <a:ea typeface="Verdana" charset="0"/>
                <a:cs typeface="Verdana" charset="0"/>
              </a:rPr>
              <a:t>%).</a:t>
            </a:r>
            <a:endParaRPr lang="it-IT" sz="1300" dirty="0">
              <a:solidFill>
                <a:srgbClr val="002E5D"/>
              </a:solidFill>
              <a:latin typeface="Verdana" charset="0"/>
              <a:ea typeface="Verdana" charset="0"/>
              <a:cs typeface="Verdana" charset="0"/>
            </a:endParaRPr>
          </a:p>
          <a:p>
            <a:pPr algn="just"/>
            <a:r>
              <a:rPr lang="it-IT" sz="1300" dirty="0">
                <a:solidFill>
                  <a:srgbClr val="002E5D"/>
                </a:solidFill>
                <a:latin typeface="Verdana" charset="0"/>
                <a:ea typeface="Verdana" charset="0"/>
                <a:cs typeface="Verdana" charset="0"/>
              </a:rPr>
              <a:t>In provincia di Varese, le malattie professionali che interessano maggiormente le donne si concentrano nei settori lavorativi dove la presenza delle stesse è più significativa.</a:t>
            </a:r>
          </a:p>
          <a:p>
            <a:pPr algn="just"/>
            <a:r>
              <a:rPr lang="it-IT" sz="1300" dirty="0">
                <a:solidFill>
                  <a:srgbClr val="002E5D"/>
                </a:solidFill>
                <a:latin typeface="Verdana" charset="0"/>
                <a:ea typeface="Verdana" charset="0"/>
                <a:cs typeface="Verdana" charset="0"/>
              </a:rPr>
              <a:t>La realtà lavorativa della nostra provincia vede la maggioranza delle patologie denunciate nel settore industria. (</a:t>
            </a:r>
            <a:r>
              <a:rPr lang="it-IT" sz="1300" dirty="0" err="1">
                <a:solidFill>
                  <a:srgbClr val="002E5D"/>
                </a:solidFill>
                <a:latin typeface="Verdana" charset="0"/>
                <a:ea typeface="Verdana" charset="0"/>
                <a:cs typeface="Verdana" charset="0"/>
              </a:rPr>
              <a:t>slides</a:t>
            </a:r>
            <a:r>
              <a:rPr lang="it-IT" sz="1300" dirty="0">
                <a:solidFill>
                  <a:srgbClr val="002E5D"/>
                </a:solidFill>
                <a:latin typeface="Verdana" charset="0"/>
                <a:ea typeface="Verdana" charset="0"/>
                <a:cs typeface="Verdana" charset="0"/>
              </a:rPr>
              <a:t> </a:t>
            </a:r>
            <a:r>
              <a:rPr lang="it-IT" sz="1300" dirty="0" smtClean="0">
                <a:solidFill>
                  <a:srgbClr val="002E5D"/>
                </a:solidFill>
                <a:latin typeface="Verdana" charset="0"/>
                <a:ea typeface="Verdana" charset="0"/>
                <a:cs typeface="Verdana" charset="0"/>
              </a:rPr>
              <a:t>n°19 </a:t>
            </a:r>
            <a:r>
              <a:rPr lang="it-IT" sz="1300" dirty="0">
                <a:solidFill>
                  <a:srgbClr val="002E5D"/>
                </a:solidFill>
                <a:latin typeface="Verdana" charset="0"/>
                <a:ea typeface="Verdana" charset="0"/>
                <a:cs typeface="Verdana" charset="0"/>
              </a:rPr>
              <a:t>e n° </a:t>
            </a:r>
            <a:r>
              <a:rPr lang="it-IT" sz="1300" dirty="0" smtClean="0">
                <a:solidFill>
                  <a:srgbClr val="002E5D"/>
                </a:solidFill>
                <a:latin typeface="Verdana" charset="0"/>
                <a:ea typeface="Verdana" charset="0"/>
                <a:cs typeface="Verdana" charset="0"/>
              </a:rPr>
              <a:t>20)</a:t>
            </a:r>
            <a:endParaRPr lang="it-IT" sz="1300" dirty="0">
              <a:solidFill>
                <a:srgbClr val="002E5D"/>
              </a:solidFill>
              <a:latin typeface="Verdana" charset="0"/>
              <a:ea typeface="Verdana" charset="0"/>
              <a:cs typeface="Verdana" charset="0"/>
            </a:endParaRPr>
          </a:p>
          <a:p>
            <a:pPr algn="just"/>
            <a:r>
              <a:rPr lang="it-IT" sz="1300" dirty="0">
                <a:solidFill>
                  <a:srgbClr val="002E5D"/>
                </a:solidFill>
                <a:latin typeface="Verdana" charset="0"/>
                <a:ea typeface="Verdana" charset="0"/>
                <a:cs typeface="Verdana" charset="0"/>
              </a:rPr>
              <a:t>Le patologie contratte dalle donne sono in prevalenza le malattie del sistema </a:t>
            </a:r>
            <a:r>
              <a:rPr lang="it-IT" sz="1300" dirty="0" err="1" smtClean="0">
                <a:solidFill>
                  <a:srgbClr val="002E5D"/>
                </a:solidFill>
                <a:latin typeface="Verdana" charset="0"/>
                <a:ea typeface="Verdana" charset="0"/>
                <a:cs typeface="Verdana" charset="0"/>
              </a:rPr>
              <a:t>osteomuscolare</a:t>
            </a:r>
            <a:r>
              <a:rPr lang="it-IT" sz="1300" dirty="0" smtClean="0">
                <a:solidFill>
                  <a:srgbClr val="002E5D"/>
                </a:solidFill>
                <a:latin typeface="Verdana" charset="0"/>
                <a:ea typeface="Verdana" charset="0"/>
                <a:cs typeface="Verdana" charset="0"/>
              </a:rPr>
              <a:t> </a:t>
            </a:r>
            <a:r>
              <a:rPr lang="it-IT" sz="1300" dirty="0">
                <a:solidFill>
                  <a:srgbClr val="002E5D"/>
                </a:solidFill>
                <a:latin typeface="Verdana" charset="0"/>
                <a:ea typeface="Verdana" charset="0"/>
                <a:cs typeface="Verdana" charset="0"/>
              </a:rPr>
              <a:t>e del tessuto connettivo.</a:t>
            </a:r>
          </a:p>
          <a:p>
            <a:pPr algn="just"/>
            <a:r>
              <a:rPr lang="it-IT" sz="1300" dirty="0">
                <a:solidFill>
                  <a:srgbClr val="002E5D"/>
                </a:solidFill>
                <a:latin typeface="Verdana" charset="0"/>
                <a:ea typeface="Verdana" charset="0"/>
                <a:cs typeface="Verdana" charset="0"/>
              </a:rPr>
              <a:t>Questo dato è in linea con quello nazionale; dal confronto di genere emerge che anche nel 2016 a colpire le lavoratrici e i lavoratori italiani sono state soprattutto le malattie del sistema </a:t>
            </a:r>
            <a:r>
              <a:rPr lang="it-IT" sz="1300" dirty="0" err="1" smtClean="0">
                <a:solidFill>
                  <a:srgbClr val="002E5D"/>
                </a:solidFill>
                <a:latin typeface="Verdana" charset="0"/>
                <a:ea typeface="Verdana" charset="0"/>
                <a:cs typeface="Verdana" charset="0"/>
              </a:rPr>
              <a:t>osteomuscolare</a:t>
            </a:r>
            <a:r>
              <a:rPr lang="it-IT" sz="1300" dirty="0" smtClean="0">
                <a:solidFill>
                  <a:srgbClr val="002E5D"/>
                </a:solidFill>
                <a:latin typeface="Verdana" charset="0"/>
                <a:ea typeface="Verdana" charset="0"/>
                <a:cs typeface="Verdana" charset="0"/>
              </a:rPr>
              <a:t> </a:t>
            </a:r>
            <a:r>
              <a:rPr lang="it-IT" sz="1300" dirty="0">
                <a:solidFill>
                  <a:srgbClr val="002E5D"/>
                </a:solidFill>
                <a:latin typeface="Verdana" charset="0"/>
                <a:ea typeface="Verdana" charset="0"/>
                <a:cs typeface="Verdana" charset="0"/>
              </a:rPr>
              <a:t>e del tessuto connettivo, in particolare disturbi dei tessuti molli, come le tendiniti, o </a:t>
            </a:r>
            <a:r>
              <a:rPr lang="it-IT" sz="1300" dirty="0" err="1" smtClean="0">
                <a:solidFill>
                  <a:srgbClr val="002E5D"/>
                </a:solidFill>
                <a:latin typeface="Verdana" charset="0"/>
                <a:ea typeface="Verdana" charset="0"/>
                <a:cs typeface="Verdana" charset="0"/>
              </a:rPr>
              <a:t>dorsopatie</a:t>
            </a:r>
            <a:r>
              <a:rPr lang="it-IT" sz="1300" dirty="0" smtClean="0">
                <a:solidFill>
                  <a:srgbClr val="002E5D"/>
                </a:solidFill>
                <a:latin typeface="Verdana" charset="0"/>
                <a:ea typeface="Verdana" charset="0"/>
                <a:cs typeface="Verdana" charset="0"/>
              </a:rPr>
              <a:t>, </a:t>
            </a:r>
            <a:r>
              <a:rPr lang="it-IT" sz="1300" dirty="0">
                <a:solidFill>
                  <a:srgbClr val="002E5D"/>
                </a:solidFill>
                <a:latin typeface="Verdana" charset="0"/>
                <a:ea typeface="Verdana" charset="0"/>
                <a:cs typeface="Verdana" charset="0"/>
              </a:rPr>
              <a:t>come le ernie discali, e tra le patologie del sistema nervoso la sindrome del tunnel carpale, che insieme rappresentano quasi il 76% delle denunce.</a:t>
            </a:r>
          </a:p>
        </p:txBody>
      </p:sp>
      <p:sp>
        <p:nvSpPr>
          <p:cNvPr id="8" name="Segnaposto numero diapositiva 3"/>
          <p:cNvSpPr>
            <a:spLocks noGrp="1"/>
          </p:cNvSpPr>
          <p:nvPr>
            <p:ph type="sldNum" sz="quarter" idx="12"/>
          </p:nvPr>
        </p:nvSpPr>
        <p:spPr>
          <a:xfrm>
            <a:off x="9601200" y="61982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a:t>
            </a:r>
            <a:r>
              <a:rPr lang="it-IT" sz="1200" dirty="0" smtClean="0"/>
              <a:t>           </a:t>
            </a:r>
            <a:r>
              <a:rPr lang="it-IT" dirty="0" smtClean="0"/>
              <a:t>16</a:t>
            </a:r>
            <a:endParaRPr lang="it-IT" dirty="0"/>
          </a:p>
        </p:txBody>
      </p:sp>
    </p:spTree>
    <p:extLst>
      <p:ext uri="{BB962C8B-B14F-4D97-AF65-F5344CB8AC3E}">
        <p14:creationId xmlns:p14="http://schemas.microsoft.com/office/powerpoint/2010/main" val="3655487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5399" y="199262"/>
            <a:ext cx="10907479" cy="924144"/>
          </a:xfrm>
        </p:spPr>
        <p:txBody>
          <a:bodyPr/>
          <a:lstStyle/>
          <a:p>
            <a:pPr algn="ctr"/>
            <a:r>
              <a:rPr lang="it-IT" dirty="0" smtClean="0">
                <a:solidFill>
                  <a:srgbClr val="0070C0"/>
                </a:solidFill>
              </a:rPr>
              <a:t/>
            </a:r>
            <a:br>
              <a:rPr lang="it-IT" dirty="0" smtClean="0">
                <a:solidFill>
                  <a:srgbClr val="0070C0"/>
                </a:solidFill>
              </a:rPr>
            </a:br>
            <a:r>
              <a:rPr lang="it-IT" dirty="0" smtClean="0">
                <a:solidFill>
                  <a:srgbClr val="0070C0"/>
                </a:solidFill>
              </a:rPr>
              <a:t>Malattie</a:t>
            </a:r>
            <a:r>
              <a:rPr lang="it-IT" dirty="0" smtClean="0"/>
              <a:t> </a:t>
            </a:r>
            <a:r>
              <a:rPr lang="it-IT" dirty="0">
                <a:solidFill>
                  <a:srgbClr val="0070C0"/>
                </a:solidFill>
              </a:rPr>
              <a:t>professionali </a:t>
            </a:r>
            <a:r>
              <a:rPr lang="it-IT" dirty="0" smtClean="0">
                <a:solidFill>
                  <a:srgbClr val="0070C0"/>
                </a:solidFill>
              </a:rPr>
              <a:t>denunciate – maschi e </a:t>
            </a:r>
            <a:r>
              <a:rPr lang="it-IT" dirty="0">
                <a:solidFill>
                  <a:srgbClr val="0070C0"/>
                </a:solidFill>
              </a:rPr>
              <a:t>femmine</a:t>
            </a:r>
            <a:br>
              <a:rPr lang="it-IT" dirty="0">
                <a:solidFill>
                  <a:srgbClr val="0070C0"/>
                </a:solidFill>
              </a:rPr>
            </a:br>
            <a:r>
              <a:rPr lang="it-IT" dirty="0">
                <a:solidFill>
                  <a:srgbClr val="0070C0"/>
                </a:solidFill>
              </a:rPr>
              <a:t>(periodo 2015-2016)</a:t>
            </a:r>
          </a:p>
        </p:txBody>
      </p:sp>
      <p:sp>
        <p:nvSpPr>
          <p:cNvPr id="5" name="Segnaposto testo 4"/>
          <p:cNvSpPr>
            <a:spLocks noGrp="1"/>
          </p:cNvSpPr>
          <p:nvPr>
            <p:ph type="body" sz="quarter" idx="14"/>
          </p:nvPr>
        </p:nvSpPr>
        <p:spPr>
          <a:xfrm>
            <a:off x="2091083" y="6515100"/>
            <a:ext cx="6364288" cy="190500"/>
          </a:xfrm>
        </p:spPr>
        <p:txBody>
          <a:bodyPr/>
          <a:lstStyle/>
          <a:p>
            <a:r>
              <a:rPr lang="it-IT" dirty="0"/>
              <a:t>SALUTE E SICUREZZA IN OTTICA DI GENERE </a:t>
            </a:r>
          </a:p>
          <a:p>
            <a:r>
              <a:rPr lang="it-IT" dirty="0" smtClean="0"/>
              <a:t>				</a:t>
            </a:r>
            <a:endParaRPr lang="it-IT" dirty="0"/>
          </a:p>
        </p:txBody>
      </p:sp>
      <p:graphicFrame>
        <p:nvGraphicFramePr>
          <p:cNvPr id="7" name="Tabella 6"/>
          <p:cNvGraphicFramePr>
            <a:graphicFrameLocks noGrp="1"/>
          </p:cNvGraphicFramePr>
          <p:nvPr>
            <p:extLst>
              <p:ext uri="{D42A27DB-BD31-4B8C-83A1-F6EECF244321}">
                <p14:modId xmlns:p14="http://schemas.microsoft.com/office/powerpoint/2010/main" val="2662712037"/>
              </p:ext>
            </p:extLst>
          </p:nvPr>
        </p:nvGraphicFramePr>
        <p:xfrm>
          <a:off x="705399" y="1463040"/>
          <a:ext cx="10907479" cy="4076541"/>
        </p:xfrm>
        <a:graphic>
          <a:graphicData uri="http://schemas.openxmlformats.org/drawingml/2006/table">
            <a:tbl>
              <a:tblPr/>
              <a:tblGrid>
                <a:gridCol w="1292874"/>
                <a:gridCol w="874055"/>
                <a:gridCol w="874055"/>
                <a:gridCol w="874055"/>
                <a:gridCol w="874055"/>
                <a:gridCol w="874055"/>
                <a:gridCol w="874055"/>
                <a:gridCol w="874055"/>
                <a:gridCol w="874055"/>
                <a:gridCol w="874055"/>
                <a:gridCol w="874055"/>
                <a:gridCol w="874055"/>
              </a:tblGrid>
              <a:tr h="252417">
                <a:tc rowSpan="2">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Ambito territoriale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Mp denunciate anno 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Mp denunciate anno 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gridSpan="3">
                  <a:txBody>
                    <a:bodyPr/>
                    <a:lstStyle/>
                    <a:p>
                      <a:pPr marL="0" algn="ctr" defTabSz="914400" rtl="0" eaLnBrk="1" fontAlgn="ctr" latinLnBrk="0" hangingPunct="1"/>
                      <a:r>
                        <a:rPr lang="it-IT" sz="1200" b="1" i="0" u="none" strike="noStrike" kern="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var</a:t>
                      </a:r>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 </a:t>
                      </a:r>
                      <a:r>
                        <a:rPr lang="it-IT" sz="12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2016/2015</a:t>
                      </a:r>
                      <a:endPar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r>
              <a:tr h="2246515">
                <a:tc vMerge="1">
                  <a:txBody>
                    <a:bodyPr/>
                    <a:lstStyle/>
                    <a:p>
                      <a:endParaRPr lang="it-IT"/>
                    </a:p>
                  </a:txBody>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Maschi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Maschi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Maschi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0077">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VARESE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r>
                        <a:rPr lang="it-IT" sz="11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24,28</a:t>
                      </a:r>
                      <a:endPar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542697">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LOMBARDIA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3.413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3.891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14,63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14,01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504835">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ITALIA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16.801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42.113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58.914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28,52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16.634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43.610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60.244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27,61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bl>
          </a:graphicData>
        </a:graphic>
      </p:graphicFrame>
      <p:sp>
        <p:nvSpPr>
          <p:cNvPr id="8" name="Segnaposto numero diapositiva 3"/>
          <p:cNvSpPr>
            <a:spLocks noGrp="1"/>
          </p:cNvSpPr>
          <p:nvPr>
            <p:ph type="sldNum" sz="quarter" idx="12"/>
          </p:nvPr>
        </p:nvSpPr>
        <p:spPr>
          <a:xfrm>
            <a:off x="9601200" y="61982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a:t>
            </a:r>
            <a:r>
              <a:rPr lang="it-IT" sz="1200" dirty="0" smtClean="0"/>
              <a:t>           </a:t>
            </a:r>
            <a:r>
              <a:rPr lang="it-IT" dirty="0" smtClean="0"/>
              <a:t>17</a:t>
            </a:r>
            <a:endParaRPr lang="it-IT" dirty="0"/>
          </a:p>
        </p:txBody>
      </p:sp>
    </p:spTree>
    <p:extLst>
      <p:ext uri="{BB962C8B-B14F-4D97-AF65-F5344CB8AC3E}">
        <p14:creationId xmlns:p14="http://schemas.microsoft.com/office/powerpoint/2010/main" val="4139632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5399" y="199262"/>
            <a:ext cx="10907479" cy="924144"/>
          </a:xfrm>
        </p:spPr>
        <p:txBody>
          <a:bodyPr/>
          <a:lstStyle/>
          <a:p>
            <a:pPr algn="ctr"/>
            <a:r>
              <a:rPr lang="it-IT" dirty="0" smtClean="0">
                <a:solidFill>
                  <a:srgbClr val="0070C0"/>
                </a:solidFill>
              </a:rPr>
              <a:t/>
            </a:r>
            <a:br>
              <a:rPr lang="it-IT" dirty="0" smtClean="0">
                <a:solidFill>
                  <a:srgbClr val="0070C0"/>
                </a:solidFill>
              </a:rPr>
            </a:br>
            <a:r>
              <a:rPr lang="it-IT" dirty="0">
                <a:solidFill>
                  <a:srgbClr val="0070C0"/>
                </a:solidFill>
              </a:rPr>
              <a:t>Malattie professionali </a:t>
            </a:r>
            <a:r>
              <a:rPr lang="it-IT" dirty="0" smtClean="0">
                <a:solidFill>
                  <a:srgbClr val="0070C0"/>
                </a:solidFill>
              </a:rPr>
              <a:t>denunciate – maschi e femmine </a:t>
            </a:r>
            <a:br>
              <a:rPr lang="it-IT" dirty="0" smtClean="0">
                <a:solidFill>
                  <a:srgbClr val="0070C0"/>
                </a:solidFill>
              </a:rPr>
            </a:br>
            <a:r>
              <a:rPr lang="it-IT" dirty="0" smtClean="0">
                <a:solidFill>
                  <a:srgbClr val="0070C0"/>
                </a:solidFill>
              </a:rPr>
              <a:t>(periodo 2012–2016)</a:t>
            </a:r>
            <a:endParaRPr lang="it-IT" dirty="0">
              <a:solidFill>
                <a:srgbClr val="0070C0"/>
              </a:solidFill>
            </a:endParaRPr>
          </a:p>
        </p:txBody>
      </p:sp>
      <p:sp>
        <p:nvSpPr>
          <p:cNvPr id="5" name="Segnaposto testo 4"/>
          <p:cNvSpPr>
            <a:spLocks noGrp="1"/>
          </p:cNvSpPr>
          <p:nvPr>
            <p:ph type="body" sz="quarter" idx="14"/>
          </p:nvPr>
        </p:nvSpPr>
        <p:spPr>
          <a:xfrm>
            <a:off x="2091083" y="6540500"/>
            <a:ext cx="6364288" cy="165100"/>
          </a:xfrm>
        </p:spPr>
        <p:txBody>
          <a:bodyPr/>
          <a:lstStyle/>
          <a:p>
            <a:r>
              <a:rPr lang="it-IT" dirty="0"/>
              <a:t>SALUTE E SICUREZZA IN OTTICA DI GENERE </a:t>
            </a:r>
          </a:p>
          <a:p>
            <a:r>
              <a:rPr lang="it-IT" dirty="0" smtClean="0"/>
              <a:t>				</a:t>
            </a:r>
            <a:endParaRPr lang="it-IT" dirty="0"/>
          </a:p>
        </p:txBody>
      </p:sp>
      <p:graphicFrame>
        <p:nvGraphicFramePr>
          <p:cNvPr id="7" name="Tabella 6"/>
          <p:cNvGraphicFramePr>
            <a:graphicFrameLocks noGrp="1"/>
          </p:cNvGraphicFramePr>
          <p:nvPr>
            <p:extLst>
              <p:ext uri="{D42A27DB-BD31-4B8C-83A1-F6EECF244321}">
                <p14:modId xmlns:p14="http://schemas.microsoft.com/office/powerpoint/2010/main" val="750841531"/>
              </p:ext>
            </p:extLst>
          </p:nvPr>
        </p:nvGraphicFramePr>
        <p:xfrm>
          <a:off x="705399" y="1463040"/>
          <a:ext cx="10907479" cy="4076542"/>
        </p:xfrm>
        <a:graphic>
          <a:graphicData uri="http://schemas.openxmlformats.org/drawingml/2006/table">
            <a:tbl>
              <a:tblPr/>
              <a:tblGrid>
                <a:gridCol w="1292874"/>
                <a:gridCol w="874055"/>
                <a:gridCol w="874055"/>
                <a:gridCol w="874055"/>
                <a:gridCol w="874055"/>
                <a:gridCol w="874055"/>
                <a:gridCol w="874055"/>
                <a:gridCol w="874055"/>
                <a:gridCol w="874055"/>
                <a:gridCol w="874055"/>
                <a:gridCol w="874055"/>
                <a:gridCol w="874055"/>
              </a:tblGrid>
              <a:tr h="252418">
                <a:tc rowSpan="2">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Ambito territoriale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Mp denunciate anno 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marL="0" algn="ctr" defTabSz="914400" rtl="0" eaLnBrk="1" fontAlgn="ctr" latinLnBrk="0" hangingPunct="1"/>
                      <a:r>
                        <a:rPr lang="it-IT" sz="12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Mp denunciate anno 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gridSpan="3">
                  <a:txBody>
                    <a:bodyPr/>
                    <a:lstStyle/>
                    <a:p>
                      <a:pPr marL="0" algn="ctr" defTabSz="914400" rtl="0" eaLnBrk="1" fontAlgn="ctr" latinLnBrk="0" hangingPunct="1"/>
                      <a:r>
                        <a:rPr lang="it-IT" sz="1200" b="1" i="0" u="none" strike="noStrike" kern="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var</a:t>
                      </a:r>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 </a:t>
                      </a:r>
                      <a:r>
                        <a:rPr lang="it-IT" sz="12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2016/2012</a:t>
                      </a:r>
                      <a:endPar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r>
              <a:tr h="2246515">
                <a:tc vMerge="1">
                  <a:txBody>
                    <a:bodyPr/>
                    <a:lstStyle/>
                    <a:p>
                      <a:endParaRPr lang="it-IT"/>
                    </a:p>
                  </a:txBody>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Maschi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Maschi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Maschi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2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0077">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VARESE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29,06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r>
                        <a:rPr lang="it-IT" sz="11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10,17</a:t>
                      </a:r>
                      <a:endPar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47,92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542697">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LOMBARDIA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3.048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3.891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28,34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504835">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ITALIA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13.772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32.513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46.285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29,75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16.634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43.610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60.244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27,61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bl>
          </a:graphicData>
        </a:graphic>
      </p:graphicFrame>
      <p:sp>
        <p:nvSpPr>
          <p:cNvPr id="8" name="Segnaposto numero diapositiva 3"/>
          <p:cNvSpPr>
            <a:spLocks noGrp="1"/>
          </p:cNvSpPr>
          <p:nvPr>
            <p:ph type="sldNum" sz="quarter" idx="12"/>
          </p:nvPr>
        </p:nvSpPr>
        <p:spPr>
          <a:xfrm>
            <a:off x="9601200" y="61982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a:t>
            </a:r>
            <a:r>
              <a:rPr lang="it-IT" sz="1200" dirty="0" smtClean="0"/>
              <a:t>          </a:t>
            </a:r>
            <a:r>
              <a:rPr lang="it-IT" dirty="0" smtClean="0"/>
              <a:t>18</a:t>
            </a:r>
            <a:endParaRPr lang="it-IT" dirty="0"/>
          </a:p>
        </p:txBody>
      </p:sp>
    </p:spTree>
    <p:extLst>
      <p:ext uri="{BB962C8B-B14F-4D97-AF65-F5344CB8AC3E}">
        <p14:creationId xmlns:p14="http://schemas.microsoft.com/office/powerpoint/2010/main" val="435084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6833" y="199262"/>
            <a:ext cx="10776857" cy="924144"/>
          </a:xfrm>
        </p:spPr>
        <p:txBody>
          <a:bodyPr/>
          <a:lstStyle/>
          <a:p>
            <a:pPr algn="ctr"/>
            <a:r>
              <a:rPr lang="it-IT" sz="1800" dirty="0" smtClean="0">
                <a:solidFill>
                  <a:srgbClr val="0070C0"/>
                </a:solidFill>
              </a:rPr>
              <a:t>Malattie </a:t>
            </a:r>
            <a:r>
              <a:rPr lang="it-IT" sz="1800" dirty="0">
                <a:solidFill>
                  <a:srgbClr val="0070C0"/>
                </a:solidFill>
              </a:rPr>
              <a:t>Professionali - Definite - Industria e </a:t>
            </a:r>
            <a:r>
              <a:rPr lang="it-IT" sz="1800" dirty="0" smtClean="0">
                <a:solidFill>
                  <a:srgbClr val="0070C0"/>
                </a:solidFill>
              </a:rPr>
              <a:t>Servizi </a:t>
            </a:r>
            <a:br>
              <a:rPr lang="it-IT" sz="1800" dirty="0" smtClean="0">
                <a:solidFill>
                  <a:srgbClr val="0070C0"/>
                </a:solidFill>
              </a:rPr>
            </a:br>
            <a:r>
              <a:rPr lang="it-IT" sz="1800" dirty="0" smtClean="0">
                <a:solidFill>
                  <a:srgbClr val="0070C0"/>
                </a:solidFill>
              </a:rPr>
              <a:t>	               Caratteristiche </a:t>
            </a:r>
            <a:r>
              <a:rPr lang="it-IT" sz="1800" dirty="0">
                <a:solidFill>
                  <a:srgbClr val="0070C0"/>
                </a:solidFill>
              </a:rPr>
              <a:t>malattia professionale </a:t>
            </a:r>
            <a:r>
              <a:rPr lang="it-IT" sz="1800" dirty="0" smtClean="0">
                <a:solidFill>
                  <a:srgbClr val="0070C0"/>
                </a:solidFill>
              </a:rPr>
              <a:t>- </a:t>
            </a:r>
            <a:r>
              <a:rPr lang="it-IT" sz="1800" dirty="0">
                <a:solidFill>
                  <a:srgbClr val="0070C0"/>
                </a:solidFill>
              </a:rPr>
              <a:t>femmine							</a:t>
            </a:r>
            <a:br>
              <a:rPr lang="it-IT" sz="1800" dirty="0">
                <a:solidFill>
                  <a:srgbClr val="0070C0"/>
                </a:solidFill>
              </a:rPr>
            </a:br>
            <a:r>
              <a:rPr lang="it-IT" sz="1800" dirty="0">
                <a:solidFill>
                  <a:srgbClr val="0070C0"/>
                </a:solidFill>
              </a:rPr>
              <a:t>					</a:t>
            </a:r>
          </a:p>
        </p:txBody>
      </p:sp>
      <p:sp>
        <p:nvSpPr>
          <p:cNvPr id="5" name="Segnaposto testo 4"/>
          <p:cNvSpPr>
            <a:spLocks noGrp="1"/>
          </p:cNvSpPr>
          <p:nvPr>
            <p:ph type="body" sz="quarter" idx="14"/>
          </p:nvPr>
        </p:nvSpPr>
        <p:spPr/>
        <p:txBody>
          <a:bodyPr/>
          <a:lstStyle/>
          <a:p>
            <a:r>
              <a:rPr lang="it-IT" dirty="0"/>
              <a:t>SALUTE E SICUREZZA IN OTTICA DI GENERE </a:t>
            </a:r>
          </a:p>
          <a:p>
            <a:r>
              <a:rPr lang="it-IT" dirty="0" smtClean="0"/>
              <a:t>			</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280759405"/>
              </p:ext>
            </p:extLst>
          </p:nvPr>
        </p:nvGraphicFramePr>
        <p:xfrm>
          <a:off x="609599" y="1123409"/>
          <a:ext cx="11109959" cy="4502691"/>
        </p:xfrm>
        <a:graphic>
          <a:graphicData uri="http://schemas.openxmlformats.org/drawingml/2006/table">
            <a:tbl>
              <a:tblPr/>
              <a:tblGrid>
                <a:gridCol w="6163039"/>
                <a:gridCol w="989384"/>
                <a:gridCol w="989384"/>
                <a:gridCol w="989384"/>
                <a:gridCol w="989384"/>
                <a:gridCol w="989384"/>
              </a:tblGrid>
              <a:tr h="500299">
                <a:tc rowSpan="2">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CARATTERISTICHE MALATTIA PROFESSIONALE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gridSpan="5">
                  <a:txBody>
                    <a:bodyPr/>
                    <a:lstStyle/>
                    <a:p>
                      <a:pPr algn="ctr" fontAlgn="ctr"/>
                      <a:r>
                        <a:rPr lang="it-IT" sz="12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Anno di protocollazione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00299">
                <a:tc vMerge="1">
                  <a:txBody>
                    <a:bodyPr/>
                    <a:lstStyle/>
                    <a:p>
                      <a:endParaRPr lang="it-IT"/>
                    </a:p>
                  </a:txBody>
                  <a:tcPr/>
                </a:tc>
                <a:tc>
                  <a:txBody>
                    <a:bodyPr/>
                    <a:lstStyle/>
                    <a:p>
                      <a:pPr algn="ctr" fontAlgn="ctr"/>
                      <a:r>
                        <a:rPr lang="it-IT" sz="12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2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2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2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2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500299">
                <a:tc>
                  <a:txBody>
                    <a:bodyPr/>
                    <a:lstStyle/>
                    <a:p>
                      <a:pPr algn="l"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Tumori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299">
                <a:tc>
                  <a:txBody>
                    <a:bodyPr/>
                    <a:lstStyle/>
                    <a:p>
                      <a:pPr algn="l"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Malattie del sistema nervoso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299">
                <a:tc>
                  <a:txBody>
                    <a:bodyPr/>
                    <a:lstStyle/>
                    <a:p>
                      <a:pPr algn="l"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Malattie dell'orecchio e dell'apofisi mastoide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299">
                <a:tc>
                  <a:txBody>
                    <a:bodyPr/>
                    <a:lstStyle/>
                    <a:p>
                      <a:pPr algn="l"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Malattie del sistema respiratorio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299">
                <a:tc>
                  <a:txBody>
                    <a:bodyPr/>
                    <a:lstStyle/>
                    <a:p>
                      <a:pPr algn="l"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Malattie della cute e del tessuto sottocutaneo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299">
                <a:tc>
                  <a:txBody>
                    <a:bodyPr/>
                    <a:lstStyle/>
                    <a:p>
                      <a:pPr algn="l"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Malattie del sistema osteomuscolare e del tessuto connettivo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299">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2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bl>
          </a:graphicData>
        </a:graphic>
      </p:graphicFrame>
      <p:sp>
        <p:nvSpPr>
          <p:cNvPr id="8" name="Segnaposto numero diapositiva 3"/>
          <p:cNvSpPr>
            <a:spLocks noGrp="1"/>
          </p:cNvSpPr>
          <p:nvPr>
            <p:ph type="sldNum" sz="quarter" idx="12"/>
          </p:nvPr>
        </p:nvSpPr>
        <p:spPr>
          <a:xfrm>
            <a:off x="9601200" y="61982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19</a:t>
            </a:r>
            <a:endParaRPr lang="it-IT" dirty="0"/>
          </a:p>
        </p:txBody>
      </p:sp>
    </p:spTree>
    <p:extLst>
      <p:ext uri="{BB962C8B-B14F-4D97-AF65-F5344CB8AC3E}">
        <p14:creationId xmlns:p14="http://schemas.microsoft.com/office/powerpoint/2010/main" val="3193557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8265" y="444500"/>
            <a:ext cx="11261294" cy="4711699"/>
          </a:xfrm>
        </p:spPr>
        <p:txBody>
          <a:bodyPr/>
          <a:lstStyle/>
          <a:p>
            <a:pPr marL="0" indent="0">
              <a:buNone/>
            </a:pPr>
            <a:r>
              <a:rPr lang="it-IT" sz="1800" b="1" dirty="0" smtClean="0">
                <a:solidFill>
                  <a:srgbClr val="002E5D"/>
                </a:solidFill>
              </a:rPr>
              <a:t>Sommario: </a:t>
            </a:r>
          </a:p>
          <a:p>
            <a:pPr marL="0" indent="0">
              <a:buNone/>
            </a:pPr>
            <a:endParaRPr lang="it-IT" sz="2000" dirty="0">
              <a:solidFill>
                <a:srgbClr val="002E5D"/>
              </a:solidFill>
            </a:endParaRPr>
          </a:p>
          <a:p>
            <a:pPr marL="0" indent="0">
              <a:buNone/>
            </a:pPr>
            <a:r>
              <a:rPr lang="it-IT" dirty="0" smtClean="0">
                <a:solidFill>
                  <a:srgbClr val="002E5D"/>
                </a:solidFill>
              </a:rPr>
              <a:t>Sezione 1 -  INFORTUNI……………………………………………………………………………………………………………………………………….3</a:t>
            </a:r>
          </a:p>
          <a:p>
            <a:pPr marL="0" indent="0">
              <a:buNone/>
            </a:pPr>
            <a:r>
              <a:rPr lang="it-IT" dirty="0" smtClean="0">
                <a:solidFill>
                  <a:srgbClr val="002E5D"/>
                </a:solidFill>
              </a:rPr>
              <a:t>Sezione 2 – MALATTIE PROFESSIONALI…………………………………………………………………………………………………………….15</a:t>
            </a:r>
          </a:p>
          <a:p>
            <a:pPr marL="0" indent="0">
              <a:buNone/>
            </a:pPr>
            <a:endParaRPr lang="it-IT" dirty="0">
              <a:solidFill>
                <a:srgbClr val="002E5D"/>
              </a:solidFill>
            </a:endParaRPr>
          </a:p>
          <a:p>
            <a:pPr marL="0" indent="0">
              <a:buNone/>
            </a:pPr>
            <a:endParaRPr lang="it-IT" dirty="0" smtClean="0">
              <a:solidFill>
                <a:srgbClr val="002E5D"/>
              </a:solidFill>
            </a:endParaRPr>
          </a:p>
          <a:p>
            <a:pPr marL="0" indent="0">
              <a:buNone/>
            </a:pPr>
            <a:r>
              <a:rPr lang="it-IT" b="1" dirty="0" smtClean="0">
                <a:solidFill>
                  <a:srgbClr val="002E5D"/>
                </a:solidFill>
              </a:rPr>
              <a:t>Fonti: </a:t>
            </a:r>
          </a:p>
          <a:p>
            <a:pPr marL="0" indent="0">
              <a:buNone/>
            </a:pPr>
            <a:r>
              <a:rPr lang="it-IT" sz="1400" dirty="0">
                <a:solidFill>
                  <a:srgbClr val="002E5D"/>
                </a:solidFill>
              </a:rPr>
              <a:t> </a:t>
            </a:r>
            <a:r>
              <a:rPr lang="it-IT" sz="1400" dirty="0" smtClean="0">
                <a:solidFill>
                  <a:srgbClr val="002E5D"/>
                </a:solidFill>
              </a:rPr>
              <a:t>     Banca dati INAIL</a:t>
            </a:r>
          </a:p>
          <a:p>
            <a:pPr marL="0" indent="0">
              <a:buNone/>
            </a:pPr>
            <a:r>
              <a:rPr lang="it-IT" sz="1400" dirty="0" smtClean="0">
                <a:solidFill>
                  <a:srgbClr val="002E5D"/>
                </a:solidFill>
              </a:rPr>
              <a:t>      Camera di commercio</a:t>
            </a:r>
            <a:endParaRPr lang="it-IT" sz="1400" dirty="0">
              <a:solidFill>
                <a:srgbClr val="002E5D"/>
              </a:solidFill>
            </a:endParaRPr>
          </a:p>
        </p:txBody>
      </p:sp>
      <p:sp>
        <p:nvSpPr>
          <p:cNvPr id="4" name="Segnaposto numero diapositiva 3"/>
          <p:cNvSpPr>
            <a:spLocks noGrp="1"/>
          </p:cNvSpPr>
          <p:nvPr>
            <p:ph type="sldNum" sz="quarter" idx="12"/>
          </p:nvPr>
        </p:nvSpPr>
        <p:spPr>
          <a:xfrm>
            <a:off x="9601200" y="61982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a:t>
            </a:r>
            <a:r>
              <a:rPr lang="it-IT" sz="1200" dirty="0" smtClean="0"/>
              <a:t>            </a:t>
            </a:r>
            <a:r>
              <a:rPr lang="it-IT" dirty="0" smtClean="0"/>
              <a:t>2</a:t>
            </a:r>
            <a:endParaRPr lang="it-IT" dirty="0"/>
          </a:p>
        </p:txBody>
      </p:sp>
      <p:sp>
        <p:nvSpPr>
          <p:cNvPr id="5" name="Segnaposto contenuto 4"/>
          <p:cNvSpPr>
            <a:spLocks noGrp="1"/>
          </p:cNvSpPr>
          <p:nvPr>
            <p:ph sz="quarter" idx="13"/>
          </p:nvPr>
        </p:nvSpPr>
        <p:spPr/>
        <p:txBody>
          <a:bodyPr/>
          <a:lstStyle/>
          <a:p>
            <a:endParaRPr lang="it-IT"/>
          </a:p>
        </p:txBody>
      </p:sp>
      <p:sp>
        <p:nvSpPr>
          <p:cNvPr id="7" name="Segnaposto testo 6"/>
          <p:cNvSpPr>
            <a:spLocks noGrp="1"/>
          </p:cNvSpPr>
          <p:nvPr>
            <p:ph type="body" sz="quarter" idx="14"/>
          </p:nvPr>
        </p:nvSpPr>
        <p:spPr>
          <a:xfrm>
            <a:off x="2091083" y="6515099"/>
            <a:ext cx="6364288" cy="190501"/>
          </a:xfrm>
        </p:spPr>
        <p:txBody>
          <a:bodyPr/>
          <a:lstStyle/>
          <a:p>
            <a:r>
              <a:rPr lang="it-IT" dirty="0" smtClean="0"/>
              <a:t>SALUTE E SICUREZZA IN OTTICA DI GENERE </a:t>
            </a:r>
            <a:endParaRPr lang="it-IT" dirty="0"/>
          </a:p>
        </p:txBody>
      </p:sp>
    </p:spTree>
    <p:extLst>
      <p:ext uri="{BB962C8B-B14F-4D97-AF65-F5344CB8AC3E}">
        <p14:creationId xmlns:p14="http://schemas.microsoft.com/office/powerpoint/2010/main" val="1764412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6206" y="199262"/>
            <a:ext cx="10946674" cy="924144"/>
          </a:xfrm>
        </p:spPr>
        <p:txBody>
          <a:bodyPr/>
          <a:lstStyle/>
          <a:p>
            <a:pPr algn="ctr"/>
            <a:r>
              <a:rPr lang="it-IT" sz="1800" dirty="0" smtClean="0">
                <a:solidFill>
                  <a:srgbClr val="0070C0"/>
                </a:solidFill>
              </a:rPr>
              <a:t>Malattie </a:t>
            </a:r>
            <a:r>
              <a:rPr lang="it-IT" sz="1800" dirty="0">
                <a:solidFill>
                  <a:srgbClr val="0070C0"/>
                </a:solidFill>
              </a:rPr>
              <a:t>Professionali - Definite - Industria e </a:t>
            </a:r>
            <a:r>
              <a:rPr lang="it-IT" sz="1800" dirty="0" smtClean="0">
                <a:solidFill>
                  <a:srgbClr val="0070C0"/>
                </a:solidFill>
              </a:rPr>
              <a:t>Servizi</a:t>
            </a:r>
            <a:br>
              <a:rPr lang="it-IT" sz="1800" dirty="0" smtClean="0">
                <a:solidFill>
                  <a:srgbClr val="0070C0"/>
                </a:solidFill>
              </a:rPr>
            </a:br>
            <a:r>
              <a:rPr lang="it-IT" sz="1800" dirty="0" smtClean="0">
                <a:solidFill>
                  <a:srgbClr val="0070C0"/>
                </a:solidFill>
              </a:rPr>
              <a:t>	                Caratteristiche </a:t>
            </a:r>
            <a:r>
              <a:rPr lang="it-IT" sz="1800" dirty="0">
                <a:solidFill>
                  <a:srgbClr val="0070C0"/>
                </a:solidFill>
              </a:rPr>
              <a:t>malattia professionale </a:t>
            </a:r>
            <a:r>
              <a:rPr lang="it-IT" sz="1800" dirty="0" smtClean="0">
                <a:solidFill>
                  <a:srgbClr val="0070C0"/>
                </a:solidFill>
              </a:rPr>
              <a:t>- </a:t>
            </a:r>
            <a:r>
              <a:rPr lang="it-IT" sz="1800" dirty="0">
                <a:solidFill>
                  <a:srgbClr val="0070C0"/>
                </a:solidFill>
              </a:rPr>
              <a:t>femmine							</a:t>
            </a:r>
            <a:br>
              <a:rPr lang="it-IT" sz="1800" dirty="0">
                <a:solidFill>
                  <a:srgbClr val="0070C0"/>
                </a:solidFill>
              </a:rPr>
            </a:br>
            <a:r>
              <a:rPr lang="it-IT" sz="1800" dirty="0">
                <a:solidFill>
                  <a:srgbClr val="0070C0"/>
                </a:solidFill>
              </a:rPr>
              <a:t>					</a:t>
            </a:r>
          </a:p>
        </p:txBody>
      </p:sp>
      <p:sp>
        <p:nvSpPr>
          <p:cNvPr id="5" name="Segnaposto testo 4"/>
          <p:cNvSpPr>
            <a:spLocks noGrp="1"/>
          </p:cNvSpPr>
          <p:nvPr>
            <p:ph type="body" sz="quarter" idx="14"/>
          </p:nvPr>
        </p:nvSpPr>
        <p:spPr>
          <a:xfrm>
            <a:off x="2091083" y="6540500"/>
            <a:ext cx="6364288" cy="215900"/>
          </a:xfrm>
        </p:spPr>
        <p:txBody>
          <a:bodyPr/>
          <a:lstStyle/>
          <a:p>
            <a:r>
              <a:rPr lang="it-IT" dirty="0"/>
              <a:t>SALUTE E SICUREZZA IN OTTICA DI GENERE </a:t>
            </a:r>
          </a:p>
          <a:p>
            <a:r>
              <a:rPr lang="it-IT" dirty="0" smtClean="0"/>
              <a:t>				</a:t>
            </a:r>
            <a:endParaRPr lang="it-IT" dirty="0"/>
          </a:p>
        </p:txBody>
      </p:sp>
      <p:pic>
        <p:nvPicPr>
          <p:cNvPr id="4" name="Immagine 3"/>
          <p:cNvPicPr>
            <a:picLocks noChangeAspect="1"/>
          </p:cNvPicPr>
          <p:nvPr/>
        </p:nvPicPr>
        <p:blipFill>
          <a:blip r:embed="rId2"/>
          <a:stretch>
            <a:fillRect/>
          </a:stretch>
        </p:blipFill>
        <p:spPr>
          <a:xfrm>
            <a:off x="666206" y="793139"/>
            <a:ext cx="10946674" cy="4807561"/>
          </a:xfrm>
          <a:prstGeom prst="rect">
            <a:avLst/>
          </a:prstGeom>
        </p:spPr>
      </p:pic>
      <p:sp>
        <p:nvSpPr>
          <p:cNvPr id="7" name="Segnaposto numero diapositiva 3"/>
          <p:cNvSpPr>
            <a:spLocks noGrp="1"/>
          </p:cNvSpPr>
          <p:nvPr>
            <p:ph type="sldNum" sz="quarter" idx="12"/>
          </p:nvPr>
        </p:nvSpPr>
        <p:spPr>
          <a:xfrm>
            <a:off x="9601200" y="61982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a:t>
            </a:r>
            <a:r>
              <a:rPr lang="it-IT" sz="1200" dirty="0" smtClean="0"/>
              <a:t>           </a:t>
            </a:r>
            <a:r>
              <a:rPr lang="it-IT" dirty="0" smtClean="0"/>
              <a:t>20</a:t>
            </a:r>
            <a:endParaRPr lang="it-IT" dirty="0"/>
          </a:p>
        </p:txBody>
      </p:sp>
    </p:spTree>
    <p:extLst>
      <p:ext uri="{BB962C8B-B14F-4D97-AF65-F5344CB8AC3E}">
        <p14:creationId xmlns:p14="http://schemas.microsoft.com/office/powerpoint/2010/main" val="1794730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8264" y="-266700"/>
            <a:ext cx="11492436" cy="6324600"/>
          </a:xfrm>
        </p:spPr>
        <p:txBody>
          <a:bodyPr/>
          <a:lstStyle/>
          <a:p>
            <a:pPr marL="0" indent="0" algn="just">
              <a:lnSpc>
                <a:spcPct val="100000"/>
              </a:lnSpc>
              <a:buNone/>
            </a:pPr>
            <a:endParaRPr lang="it-IT" sz="1800" dirty="0" smtClean="0">
              <a:solidFill>
                <a:srgbClr val="002E5D"/>
              </a:solidFill>
            </a:endParaRPr>
          </a:p>
          <a:p>
            <a:pPr marL="0" indent="0" algn="just">
              <a:lnSpc>
                <a:spcPct val="100000"/>
              </a:lnSpc>
              <a:buNone/>
            </a:pPr>
            <a:endParaRPr lang="it-IT" sz="1800" dirty="0" smtClean="0">
              <a:solidFill>
                <a:srgbClr val="002E5D"/>
              </a:solidFill>
            </a:endParaRPr>
          </a:p>
          <a:p>
            <a:pPr marL="0" indent="0" algn="just">
              <a:lnSpc>
                <a:spcPct val="100000"/>
              </a:lnSpc>
              <a:buNone/>
            </a:pPr>
            <a:r>
              <a:rPr lang="it-IT" sz="1800" dirty="0" smtClean="0">
                <a:solidFill>
                  <a:srgbClr val="002E5D"/>
                </a:solidFill>
              </a:rPr>
              <a:t>INFORTUNI</a:t>
            </a:r>
          </a:p>
          <a:p>
            <a:pPr marL="0" indent="0" algn="just">
              <a:lnSpc>
                <a:spcPct val="100000"/>
              </a:lnSpc>
              <a:buNone/>
            </a:pPr>
            <a:endParaRPr lang="it-IT" sz="1800" dirty="0" smtClean="0">
              <a:solidFill>
                <a:srgbClr val="002E5D"/>
              </a:solidFill>
            </a:endParaRPr>
          </a:p>
          <a:p>
            <a:pPr marL="0" indent="0" algn="just">
              <a:lnSpc>
                <a:spcPct val="100000"/>
              </a:lnSpc>
              <a:spcBef>
                <a:spcPts val="0"/>
              </a:spcBef>
              <a:buNone/>
            </a:pPr>
            <a:r>
              <a:rPr lang="it-IT" sz="1300" dirty="0" smtClean="0">
                <a:solidFill>
                  <a:srgbClr val="002E5D"/>
                </a:solidFill>
              </a:rPr>
              <a:t>Il tasso di occupazione al femminile in provincia, per gli anni 2015-2016, è rimasto costante attestandosi intorno al 56% (56,17% nel 2015 e 56,13% nel 2016); tuttavia si riscontra un aumento nel 2017 con un tasso del 59,31%.</a:t>
            </a:r>
          </a:p>
          <a:p>
            <a:pPr marL="0" indent="0" algn="just">
              <a:lnSpc>
                <a:spcPct val="100000"/>
              </a:lnSpc>
              <a:spcBef>
                <a:spcPts val="0"/>
              </a:spcBef>
              <a:buNone/>
            </a:pPr>
            <a:r>
              <a:rPr lang="it-IT" sz="1300" dirty="0" smtClean="0">
                <a:solidFill>
                  <a:srgbClr val="002E5D"/>
                </a:solidFill>
              </a:rPr>
              <a:t>La </a:t>
            </a:r>
            <a:r>
              <a:rPr lang="it-IT" sz="1300" dirty="0">
                <a:solidFill>
                  <a:srgbClr val="002E5D"/>
                </a:solidFill>
              </a:rPr>
              <a:t>quota delle donne </a:t>
            </a:r>
            <a:r>
              <a:rPr lang="it-IT" sz="1300" dirty="0" smtClean="0">
                <a:solidFill>
                  <a:srgbClr val="002E5D"/>
                </a:solidFill>
              </a:rPr>
              <a:t>occupate, </a:t>
            </a:r>
            <a:r>
              <a:rPr lang="it-IT" sz="1300" dirty="0">
                <a:solidFill>
                  <a:srgbClr val="002E5D"/>
                </a:solidFill>
              </a:rPr>
              <a:t>sul totale della popolazione lavoro, rimane </a:t>
            </a:r>
            <a:r>
              <a:rPr lang="it-IT" sz="1300" dirty="0" smtClean="0">
                <a:solidFill>
                  <a:srgbClr val="002E5D"/>
                </a:solidFill>
              </a:rPr>
              <a:t>nel biennio comunque </a:t>
            </a:r>
            <a:r>
              <a:rPr lang="it-IT" sz="1300" dirty="0">
                <a:solidFill>
                  <a:srgbClr val="002E5D"/>
                </a:solidFill>
              </a:rPr>
              <a:t>sotto la media </a:t>
            </a:r>
            <a:r>
              <a:rPr lang="it-IT" sz="1300" dirty="0" smtClean="0">
                <a:solidFill>
                  <a:srgbClr val="002E5D"/>
                </a:solidFill>
              </a:rPr>
              <a:t>regionale pari al 57,17% per l’anno 2015 e al 58,07% per il 2016, a differenza del 2017 in cui si riscontra un allineamento del tasso di occupazione di Varese con quello regionale pari al 59,27%. </a:t>
            </a:r>
          </a:p>
          <a:p>
            <a:pPr marL="0" indent="0" algn="just">
              <a:lnSpc>
                <a:spcPct val="100000"/>
              </a:lnSpc>
              <a:spcBef>
                <a:spcPts val="0"/>
              </a:spcBef>
              <a:buNone/>
            </a:pPr>
            <a:r>
              <a:rPr lang="it-IT" sz="1300" dirty="0" smtClean="0">
                <a:solidFill>
                  <a:srgbClr val="002E5D"/>
                </a:solidFill>
              </a:rPr>
              <a:t>Gli </a:t>
            </a:r>
            <a:r>
              <a:rPr lang="it-IT" sz="1300" dirty="0">
                <a:solidFill>
                  <a:srgbClr val="002E5D"/>
                </a:solidFill>
              </a:rPr>
              <a:t>infortuni occorsi alle donne a Varese nel 2016 sono stati 3.645 pari al </a:t>
            </a:r>
            <a:r>
              <a:rPr lang="it-IT" sz="1300" dirty="0" smtClean="0">
                <a:solidFill>
                  <a:srgbClr val="002E5D"/>
                </a:solidFill>
              </a:rPr>
              <a:t>36,91% </a:t>
            </a:r>
            <a:r>
              <a:rPr lang="it-IT" sz="1300" dirty="0">
                <a:solidFill>
                  <a:srgbClr val="002E5D"/>
                </a:solidFill>
              </a:rPr>
              <a:t>degli infortuni complessivi denunciati all’INAIL. Tale percentuale è in linea con la media regionale (</a:t>
            </a:r>
            <a:r>
              <a:rPr lang="it-IT" sz="1300" dirty="0" smtClean="0">
                <a:solidFill>
                  <a:srgbClr val="002E5D"/>
                </a:solidFill>
              </a:rPr>
              <a:t>36,02%), </a:t>
            </a:r>
            <a:r>
              <a:rPr lang="it-IT" sz="1300" dirty="0">
                <a:solidFill>
                  <a:srgbClr val="002E5D"/>
                </a:solidFill>
              </a:rPr>
              <a:t>tuttavia leggermente superiore rispetto al dato nazionale (35,91%). (slide </a:t>
            </a:r>
            <a:r>
              <a:rPr lang="it-IT" sz="1300" dirty="0" smtClean="0">
                <a:solidFill>
                  <a:srgbClr val="002E5D"/>
                </a:solidFill>
              </a:rPr>
              <a:t>n°5).</a:t>
            </a:r>
            <a:endParaRPr lang="it-IT" sz="1300" dirty="0">
              <a:solidFill>
                <a:srgbClr val="002E5D"/>
              </a:solidFill>
            </a:endParaRPr>
          </a:p>
          <a:p>
            <a:pPr marL="0" indent="0" algn="just">
              <a:lnSpc>
                <a:spcPct val="100000"/>
              </a:lnSpc>
              <a:spcBef>
                <a:spcPts val="0"/>
              </a:spcBef>
              <a:buNone/>
            </a:pPr>
            <a:r>
              <a:rPr lang="it-IT" sz="1300" dirty="0" smtClean="0">
                <a:solidFill>
                  <a:srgbClr val="002E5D"/>
                </a:solidFill>
              </a:rPr>
              <a:t>Dal </a:t>
            </a:r>
            <a:r>
              <a:rPr lang="it-IT" sz="1300" dirty="0">
                <a:solidFill>
                  <a:srgbClr val="002E5D"/>
                </a:solidFill>
              </a:rPr>
              <a:t>2015 al 2016 le denunce sono aumentate del 1,47% </a:t>
            </a:r>
            <a:r>
              <a:rPr lang="it-IT" sz="1300" dirty="0" smtClean="0">
                <a:solidFill>
                  <a:srgbClr val="002E5D"/>
                </a:solidFill>
              </a:rPr>
              <a:t>nonostante una lieve diminuzione del tasso di occupazione pari allo 0,4%.</a:t>
            </a:r>
          </a:p>
          <a:p>
            <a:pPr marL="0" indent="0" algn="just">
              <a:lnSpc>
                <a:spcPct val="100000"/>
              </a:lnSpc>
              <a:spcBef>
                <a:spcPts val="0"/>
              </a:spcBef>
              <a:buNone/>
            </a:pPr>
            <a:r>
              <a:rPr lang="it-IT" sz="1300" dirty="0" smtClean="0">
                <a:solidFill>
                  <a:srgbClr val="002E5D"/>
                </a:solidFill>
              </a:rPr>
              <a:t>Per gli  uomini, invece, l’aumento delle denunce è stato più contenuto (0,63%).(Slide n°5) </a:t>
            </a:r>
            <a:endParaRPr lang="it-IT" sz="1300" dirty="0" smtClean="0">
              <a:solidFill>
                <a:srgbClr val="FF0000"/>
              </a:solidFill>
            </a:endParaRPr>
          </a:p>
          <a:p>
            <a:pPr marL="0" indent="0" algn="just">
              <a:lnSpc>
                <a:spcPct val="100000"/>
              </a:lnSpc>
              <a:spcBef>
                <a:spcPts val="0"/>
              </a:spcBef>
              <a:buNone/>
            </a:pPr>
            <a:r>
              <a:rPr lang="it-IT" sz="1300" dirty="0" smtClean="0">
                <a:solidFill>
                  <a:srgbClr val="002E5D"/>
                </a:solidFill>
              </a:rPr>
              <a:t>Nel </a:t>
            </a:r>
            <a:r>
              <a:rPr lang="it-IT" sz="1300" dirty="0">
                <a:solidFill>
                  <a:srgbClr val="002E5D"/>
                </a:solidFill>
              </a:rPr>
              <a:t>quinquennio gli eventi invece sono diminuiti da 4.109 nel 2012 a 3.645 nel 2016 pari all’11,29</a:t>
            </a:r>
            <a:r>
              <a:rPr lang="it-IT" sz="1300" dirty="0" smtClean="0">
                <a:solidFill>
                  <a:srgbClr val="002E5D"/>
                </a:solidFill>
              </a:rPr>
              <a:t>%, riduzione riscontrabile anche nel tasso di occupazione, per lo stesso periodo, che è oscillato dal 60,18% nel 2012 al 56,13% nel 2016. (slide n°6)</a:t>
            </a:r>
          </a:p>
          <a:p>
            <a:pPr marL="0" indent="0" algn="just">
              <a:lnSpc>
                <a:spcPct val="100000"/>
              </a:lnSpc>
              <a:spcBef>
                <a:spcPts val="0"/>
              </a:spcBef>
              <a:buNone/>
            </a:pPr>
            <a:r>
              <a:rPr lang="it-IT" sz="1300" dirty="0" smtClean="0">
                <a:solidFill>
                  <a:srgbClr val="002E5D"/>
                </a:solidFill>
              </a:rPr>
              <a:t>La </a:t>
            </a:r>
            <a:r>
              <a:rPr lang="it-IT" sz="1300" dirty="0">
                <a:solidFill>
                  <a:srgbClr val="002E5D"/>
                </a:solidFill>
              </a:rPr>
              <a:t>percentuale di riduzione di tali eventi risulta essere superiore al dato regionale </a:t>
            </a:r>
            <a:r>
              <a:rPr lang="it-IT" sz="1300" dirty="0" smtClean="0">
                <a:solidFill>
                  <a:srgbClr val="002E5D"/>
                </a:solidFill>
              </a:rPr>
              <a:t>(-08,45</a:t>
            </a:r>
            <a:r>
              <a:rPr lang="it-IT" sz="1300" dirty="0">
                <a:solidFill>
                  <a:srgbClr val="002E5D"/>
                </a:solidFill>
              </a:rPr>
              <a:t>%), tuttavia quasi in linea con quello nazionale (-10,46</a:t>
            </a:r>
            <a:r>
              <a:rPr lang="it-IT" sz="1300" dirty="0" smtClean="0">
                <a:solidFill>
                  <a:srgbClr val="002E5D"/>
                </a:solidFill>
              </a:rPr>
              <a:t>%). </a:t>
            </a:r>
            <a:r>
              <a:rPr lang="it-IT" sz="1300" dirty="0">
                <a:solidFill>
                  <a:srgbClr val="002E5D"/>
                </a:solidFill>
              </a:rPr>
              <a:t>(slide </a:t>
            </a:r>
            <a:r>
              <a:rPr lang="it-IT" sz="1300" dirty="0" smtClean="0">
                <a:solidFill>
                  <a:srgbClr val="002E5D"/>
                </a:solidFill>
              </a:rPr>
              <a:t>n°6)</a:t>
            </a:r>
            <a:endParaRPr lang="it-IT" sz="1300" dirty="0">
              <a:solidFill>
                <a:srgbClr val="002E5D"/>
              </a:solidFill>
            </a:endParaRPr>
          </a:p>
          <a:p>
            <a:pPr marL="0" indent="0" algn="just">
              <a:lnSpc>
                <a:spcPct val="100000"/>
              </a:lnSpc>
              <a:spcBef>
                <a:spcPts val="0"/>
              </a:spcBef>
              <a:buNone/>
            </a:pPr>
            <a:r>
              <a:rPr lang="it-IT" sz="1300" dirty="0" smtClean="0">
                <a:solidFill>
                  <a:srgbClr val="002E5D"/>
                </a:solidFill>
              </a:rPr>
              <a:t>Di </a:t>
            </a:r>
            <a:r>
              <a:rPr lang="it-IT" sz="1300" dirty="0">
                <a:solidFill>
                  <a:srgbClr val="002E5D"/>
                </a:solidFill>
              </a:rPr>
              <a:t>contro il calo infortunistico degli uomini è stato del 20,50% passando da 7.844 a 6.230 infortuni. (slide </a:t>
            </a:r>
            <a:r>
              <a:rPr lang="it-IT" sz="1300" dirty="0" smtClean="0">
                <a:solidFill>
                  <a:srgbClr val="002E5D"/>
                </a:solidFill>
              </a:rPr>
              <a:t>n°6)</a:t>
            </a:r>
          </a:p>
          <a:p>
            <a:pPr marL="0" indent="0" algn="just">
              <a:lnSpc>
                <a:spcPct val="100000"/>
              </a:lnSpc>
              <a:spcBef>
                <a:spcPts val="0"/>
              </a:spcBef>
              <a:buNone/>
            </a:pPr>
            <a:r>
              <a:rPr lang="it-IT" sz="1300" dirty="0" smtClean="0">
                <a:solidFill>
                  <a:srgbClr val="002E5D"/>
                </a:solidFill>
              </a:rPr>
              <a:t>Si </a:t>
            </a:r>
            <a:r>
              <a:rPr lang="it-IT" sz="1300" dirty="0">
                <a:solidFill>
                  <a:srgbClr val="002E5D"/>
                </a:solidFill>
              </a:rPr>
              <a:t>può notare che nel 2016 in provincia di Varese gli infortuni occorsi alle donne nel loro complesso sono avvenuti prevalentemente negli ambienti di lavoro con il 73% dei casi, mentre il restante 27% è avvenuto su </a:t>
            </a:r>
            <a:r>
              <a:rPr lang="it-IT" sz="1300" dirty="0" smtClean="0">
                <a:solidFill>
                  <a:srgbClr val="002E5D"/>
                </a:solidFill>
              </a:rPr>
              <a:t>strada, sia </a:t>
            </a:r>
            <a:r>
              <a:rPr lang="it-IT" sz="1300" dirty="0">
                <a:solidFill>
                  <a:srgbClr val="002E5D"/>
                </a:solidFill>
              </a:rPr>
              <a:t>in itinere, con o senza mezzo di trasporto, sia in occasione di lavoro, qualora la lavoratrice utilizzi i veicoli per motivi di lavoro. (</a:t>
            </a:r>
            <a:r>
              <a:rPr lang="it-IT" sz="1300" dirty="0" err="1">
                <a:solidFill>
                  <a:srgbClr val="002E5D"/>
                </a:solidFill>
              </a:rPr>
              <a:t>slides</a:t>
            </a:r>
            <a:r>
              <a:rPr lang="it-IT" sz="1300" dirty="0">
                <a:solidFill>
                  <a:srgbClr val="002E5D"/>
                </a:solidFill>
              </a:rPr>
              <a:t> </a:t>
            </a:r>
            <a:r>
              <a:rPr lang="it-IT" sz="1300" dirty="0" smtClean="0">
                <a:solidFill>
                  <a:srgbClr val="002E5D"/>
                </a:solidFill>
              </a:rPr>
              <a:t>n°7 </a:t>
            </a:r>
            <a:r>
              <a:rPr lang="it-IT" sz="1300" dirty="0">
                <a:solidFill>
                  <a:srgbClr val="002E5D"/>
                </a:solidFill>
              </a:rPr>
              <a:t>e </a:t>
            </a:r>
            <a:r>
              <a:rPr lang="it-IT" sz="1300" dirty="0" smtClean="0">
                <a:solidFill>
                  <a:srgbClr val="002E5D"/>
                </a:solidFill>
              </a:rPr>
              <a:t>n°8).</a:t>
            </a:r>
            <a:endParaRPr lang="it-IT" sz="1300" dirty="0">
              <a:solidFill>
                <a:srgbClr val="002E5D"/>
              </a:solidFill>
            </a:endParaRPr>
          </a:p>
          <a:p>
            <a:pPr marL="0" indent="0" algn="just">
              <a:lnSpc>
                <a:spcPct val="100000"/>
              </a:lnSpc>
              <a:spcBef>
                <a:spcPts val="0"/>
              </a:spcBef>
              <a:buNone/>
            </a:pPr>
            <a:r>
              <a:rPr lang="it-IT" sz="1300" dirty="0" smtClean="0">
                <a:solidFill>
                  <a:srgbClr val="002E5D"/>
                </a:solidFill>
              </a:rPr>
              <a:t>I </a:t>
            </a:r>
            <a:r>
              <a:rPr lang="it-IT" sz="1300" dirty="0">
                <a:solidFill>
                  <a:srgbClr val="002E5D"/>
                </a:solidFill>
              </a:rPr>
              <a:t>dati confermano la pericolosità del rischio strada in generale per le donne.</a:t>
            </a:r>
          </a:p>
          <a:p>
            <a:pPr marL="0" indent="0" algn="just">
              <a:lnSpc>
                <a:spcPct val="100000"/>
              </a:lnSpc>
              <a:spcBef>
                <a:spcPts val="0"/>
              </a:spcBef>
              <a:buNone/>
            </a:pPr>
            <a:r>
              <a:rPr lang="it-IT" sz="1300" dirty="0" smtClean="0">
                <a:solidFill>
                  <a:srgbClr val="002E5D"/>
                </a:solidFill>
              </a:rPr>
              <a:t>Si </a:t>
            </a:r>
            <a:r>
              <a:rPr lang="it-IT" sz="1300" dirty="0">
                <a:solidFill>
                  <a:srgbClr val="002E5D"/>
                </a:solidFill>
              </a:rPr>
              <a:t>evidenzia che la quota degli infortuni in itinere occorsi alle donne (durante il percorso casa - lavoro e viceversa) è più elevata </a:t>
            </a:r>
            <a:r>
              <a:rPr lang="it-IT" sz="1300" dirty="0" smtClean="0">
                <a:solidFill>
                  <a:srgbClr val="002E5D"/>
                </a:solidFill>
              </a:rPr>
              <a:t>rispetto </a:t>
            </a:r>
            <a:r>
              <a:rPr lang="it-IT" sz="1300" dirty="0">
                <a:solidFill>
                  <a:srgbClr val="002E5D"/>
                </a:solidFill>
              </a:rPr>
              <a:t>a quella degli uomini</a:t>
            </a:r>
            <a:r>
              <a:rPr lang="it-IT" sz="1300" dirty="0" smtClean="0">
                <a:solidFill>
                  <a:srgbClr val="002E5D"/>
                </a:solidFill>
              </a:rPr>
              <a:t>.</a:t>
            </a:r>
          </a:p>
          <a:p>
            <a:pPr marL="0" indent="0" algn="just">
              <a:lnSpc>
                <a:spcPct val="100000"/>
              </a:lnSpc>
              <a:spcBef>
                <a:spcPts val="0"/>
              </a:spcBef>
              <a:buNone/>
            </a:pPr>
            <a:r>
              <a:rPr lang="it-IT" sz="1300" dirty="0" smtClean="0">
                <a:solidFill>
                  <a:srgbClr val="002E5D"/>
                </a:solidFill>
              </a:rPr>
              <a:t>Dalla </a:t>
            </a:r>
            <a:r>
              <a:rPr lang="it-IT" sz="1300" dirty="0">
                <a:solidFill>
                  <a:srgbClr val="002E5D"/>
                </a:solidFill>
              </a:rPr>
              <a:t>scomposizione del dato relativo agli infortuni accaduti alle donne (27%) si riscontra che:</a:t>
            </a:r>
          </a:p>
          <a:p>
            <a:pPr marL="0" indent="0" algn="just">
              <a:lnSpc>
                <a:spcPct val="100000"/>
              </a:lnSpc>
              <a:spcBef>
                <a:spcPts val="0"/>
              </a:spcBef>
              <a:buNone/>
            </a:pPr>
            <a:r>
              <a:rPr lang="it-IT" sz="1300" dirty="0" smtClean="0">
                <a:solidFill>
                  <a:srgbClr val="002E5D"/>
                </a:solidFill>
              </a:rPr>
              <a:t>	•</a:t>
            </a:r>
            <a:r>
              <a:rPr lang="it-IT" sz="1300" dirty="0">
                <a:solidFill>
                  <a:srgbClr val="002E5D"/>
                </a:solidFill>
              </a:rPr>
              <a:t>	il 19% dei casi sono infortuni in itinere con mezzo di trasporto;</a:t>
            </a:r>
          </a:p>
          <a:p>
            <a:pPr marL="0" indent="0" algn="just">
              <a:lnSpc>
                <a:spcPct val="100000"/>
              </a:lnSpc>
              <a:spcBef>
                <a:spcPts val="0"/>
              </a:spcBef>
              <a:buNone/>
            </a:pPr>
            <a:r>
              <a:rPr lang="it-IT" sz="1300" dirty="0" smtClean="0">
                <a:solidFill>
                  <a:srgbClr val="002E5D"/>
                </a:solidFill>
              </a:rPr>
              <a:t>	•</a:t>
            </a:r>
            <a:r>
              <a:rPr lang="it-IT" sz="1300" dirty="0">
                <a:solidFill>
                  <a:srgbClr val="002E5D"/>
                </a:solidFill>
              </a:rPr>
              <a:t>	il 6% sono infortuni in itinere senza mezzo di trasporto;</a:t>
            </a:r>
          </a:p>
          <a:p>
            <a:pPr marL="0" lvl="2" indent="0" algn="just">
              <a:lnSpc>
                <a:spcPct val="100000"/>
              </a:lnSpc>
              <a:spcBef>
                <a:spcPts val="0"/>
              </a:spcBef>
              <a:buNone/>
            </a:pPr>
            <a:r>
              <a:rPr lang="it-IT" sz="1300" dirty="0" smtClean="0">
                <a:solidFill>
                  <a:srgbClr val="002E5D"/>
                </a:solidFill>
              </a:rPr>
              <a:t>	• </a:t>
            </a:r>
            <a:r>
              <a:rPr lang="it-IT" sz="1300" dirty="0">
                <a:solidFill>
                  <a:srgbClr val="002E5D"/>
                </a:solidFill>
              </a:rPr>
              <a:t>	il rimanente 2% sono eventi accaduti in occasione di lavoro con il mezzo di trasporto. (slide </a:t>
            </a:r>
            <a:r>
              <a:rPr lang="it-IT" sz="1300" dirty="0" smtClean="0">
                <a:solidFill>
                  <a:srgbClr val="002E5D"/>
                </a:solidFill>
              </a:rPr>
              <a:t>n°8)</a:t>
            </a:r>
            <a:endParaRPr lang="it-IT" sz="1300" dirty="0">
              <a:solidFill>
                <a:srgbClr val="002E5D"/>
              </a:solidFill>
            </a:endParaRPr>
          </a:p>
        </p:txBody>
      </p:sp>
      <p:sp>
        <p:nvSpPr>
          <p:cNvPr id="7" name="Segnaposto testo 6"/>
          <p:cNvSpPr>
            <a:spLocks noGrp="1"/>
          </p:cNvSpPr>
          <p:nvPr>
            <p:ph type="body" sz="quarter" idx="14"/>
          </p:nvPr>
        </p:nvSpPr>
        <p:spPr/>
        <p:txBody>
          <a:bodyPr/>
          <a:lstStyle/>
          <a:p>
            <a:r>
              <a:rPr lang="it-IT" dirty="0" smtClean="0"/>
              <a:t>SALUTE E SICUREZZA IN OTTICA DI GENERE </a:t>
            </a:r>
            <a:endParaRPr lang="it-IT" dirty="0"/>
          </a:p>
        </p:txBody>
      </p:sp>
      <p:sp>
        <p:nvSpPr>
          <p:cNvPr id="6" name="Segnaposto numero diapositiva 3"/>
          <p:cNvSpPr>
            <a:spLocks noGrp="1"/>
          </p:cNvSpPr>
          <p:nvPr>
            <p:ph type="sldNum" sz="quarter" idx="12"/>
          </p:nvPr>
        </p:nvSpPr>
        <p:spPr>
          <a:xfrm>
            <a:off x="9601200" y="61982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a:t>
            </a:r>
            <a:r>
              <a:rPr lang="it-IT" sz="1200" dirty="0" smtClean="0"/>
              <a:t>            </a:t>
            </a:r>
            <a:r>
              <a:rPr lang="it-IT" dirty="0"/>
              <a:t>3</a:t>
            </a:r>
          </a:p>
        </p:txBody>
      </p:sp>
    </p:spTree>
    <p:extLst>
      <p:ext uri="{BB962C8B-B14F-4D97-AF65-F5344CB8AC3E}">
        <p14:creationId xmlns:p14="http://schemas.microsoft.com/office/powerpoint/2010/main" val="3303697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8265" y="0"/>
            <a:ext cx="11261294" cy="5156199"/>
          </a:xfrm>
        </p:spPr>
        <p:txBody>
          <a:bodyPr/>
          <a:lstStyle/>
          <a:p>
            <a:pPr marL="0" indent="0" algn="ctr">
              <a:buNone/>
            </a:pPr>
            <a:endParaRPr lang="it-IT" dirty="0" smtClean="0"/>
          </a:p>
          <a:p>
            <a:pPr marL="0" indent="0" algn="ctr">
              <a:buNone/>
            </a:pPr>
            <a:endParaRPr lang="it-IT" dirty="0"/>
          </a:p>
          <a:p>
            <a:pPr marL="0" indent="0" algn="ctr">
              <a:buNone/>
            </a:pPr>
            <a:endParaRPr lang="it-IT" dirty="0" smtClean="0"/>
          </a:p>
        </p:txBody>
      </p:sp>
      <p:sp>
        <p:nvSpPr>
          <p:cNvPr id="7" name="Segnaposto testo 6"/>
          <p:cNvSpPr>
            <a:spLocks noGrp="1"/>
          </p:cNvSpPr>
          <p:nvPr>
            <p:ph type="body" sz="quarter" idx="14"/>
          </p:nvPr>
        </p:nvSpPr>
        <p:spPr>
          <a:xfrm>
            <a:off x="2091083" y="6515100"/>
            <a:ext cx="6364288" cy="190500"/>
          </a:xfrm>
        </p:spPr>
        <p:txBody>
          <a:bodyPr/>
          <a:lstStyle/>
          <a:p>
            <a:r>
              <a:rPr lang="it-IT" dirty="0" smtClean="0"/>
              <a:t>SALUTE E SICUREZZA IN OTTICA DI GENERE </a:t>
            </a:r>
            <a:endParaRPr lang="it-IT" dirty="0"/>
          </a:p>
        </p:txBody>
      </p:sp>
      <p:sp>
        <p:nvSpPr>
          <p:cNvPr id="6" name="Rettangolo 5"/>
          <p:cNvSpPr/>
          <p:nvPr/>
        </p:nvSpPr>
        <p:spPr>
          <a:xfrm>
            <a:off x="152400" y="101600"/>
            <a:ext cx="11684000" cy="5894499"/>
          </a:xfrm>
          <a:prstGeom prst="rect">
            <a:avLst/>
          </a:prstGeom>
        </p:spPr>
        <p:txBody>
          <a:bodyPr wrap="square">
            <a:spAutoFit/>
          </a:bodyPr>
          <a:lstStyle/>
          <a:p>
            <a:pPr algn="just"/>
            <a:r>
              <a:rPr lang="it-IT" sz="1300" dirty="0" smtClean="0">
                <a:solidFill>
                  <a:srgbClr val="002E5D"/>
                </a:solidFill>
                <a:latin typeface="Verdana" charset="0"/>
                <a:ea typeface="Verdana" charset="0"/>
                <a:cs typeface="Verdana" charset="0"/>
              </a:rPr>
              <a:t>In provincia di Varese, per quanto riguarda gli uomini, si rileva che l'84% degli infortuni avviene negli ambienti di lavoro, mentre solo il 16% degli infortuni avviene su strada sia in itinere, con o senza mezzo di trasporto, sia in occasione di lavoro. (</a:t>
            </a:r>
            <a:r>
              <a:rPr lang="it-IT" sz="1300" dirty="0" err="1" smtClean="0">
                <a:solidFill>
                  <a:srgbClr val="002E5D"/>
                </a:solidFill>
                <a:latin typeface="Verdana" charset="0"/>
                <a:ea typeface="Verdana" charset="0"/>
                <a:cs typeface="Verdana" charset="0"/>
              </a:rPr>
              <a:t>slides</a:t>
            </a:r>
            <a:r>
              <a:rPr lang="it-IT" sz="1300" dirty="0" smtClean="0">
                <a:solidFill>
                  <a:srgbClr val="002E5D"/>
                </a:solidFill>
                <a:latin typeface="Verdana" charset="0"/>
                <a:ea typeface="Verdana" charset="0"/>
                <a:cs typeface="Verdana" charset="0"/>
              </a:rPr>
              <a:t> n°7  e n°9). </a:t>
            </a:r>
          </a:p>
          <a:p>
            <a:pPr algn="just"/>
            <a:r>
              <a:rPr lang="it-IT" sz="1300" dirty="0" smtClean="0">
                <a:solidFill>
                  <a:srgbClr val="002E5D"/>
                </a:solidFill>
                <a:latin typeface="Verdana" charset="0"/>
                <a:ea typeface="Verdana" charset="0"/>
                <a:cs typeface="Verdana" charset="0"/>
              </a:rPr>
              <a:t>Il dato della nostra provincia è parzialmente in linea con quello nazionale ove il “rischio strada” è rilevante e la maggiore incidenza degli infortuni in itinere, per le donne rispetto agli uomini spicca sia in valore assoluto (rispettivamente 50.738 denunce di infortunio in itinere di donne contro 47.475 di uomini) sia in percentuale (22% contro 11,5%).</a:t>
            </a:r>
          </a:p>
          <a:p>
            <a:pPr algn="just"/>
            <a:r>
              <a:rPr lang="it-IT" sz="1300" dirty="0" smtClean="0">
                <a:solidFill>
                  <a:srgbClr val="002E5D"/>
                </a:solidFill>
                <a:latin typeface="Verdana" charset="0"/>
                <a:ea typeface="Verdana" charset="0"/>
                <a:cs typeface="Verdana" charset="0"/>
              </a:rPr>
              <a:t>Nel 2016 in provincia di Varese sono stati denunciati 8 infortuni mortali di cui una sola donna, tale evento è accaduto in occasione di lavoro. (</a:t>
            </a:r>
            <a:r>
              <a:rPr lang="it-IT" sz="1300" dirty="0" err="1" smtClean="0">
                <a:solidFill>
                  <a:srgbClr val="002E5D"/>
                </a:solidFill>
                <a:latin typeface="Verdana" charset="0"/>
                <a:ea typeface="Verdana" charset="0"/>
                <a:cs typeface="Verdana" charset="0"/>
              </a:rPr>
              <a:t>slides</a:t>
            </a:r>
            <a:r>
              <a:rPr lang="it-IT" sz="1300" dirty="0" smtClean="0">
                <a:solidFill>
                  <a:srgbClr val="002E5D"/>
                </a:solidFill>
                <a:latin typeface="Verdana" charset="0"/>
                <a:ea typeface="Verdana" charset="0"/>
                <a:cs typeface="Verdana" charset="0"/>
              </a:rPr>
              <a:t> n° 10 e n° 11).</a:t>
            </a:r>
          </a:p>
          <a:p>
            <a:pPr algn="just"/>
            <a:r>
              <a:rPr lang="it-IT" sz="1300" dirty="0" smtClean="0">
                <a:solidFill>
                  <a:srgbClr val="002E5D"/>
                </a:solidFill>
                <a:latin typeface="Verdana" charset="0"/>
                <a:ea typeface="Verdana" charset="0"/>
                <a:cs typeface="Verdana" charset="0"/>
              </a:rPr>
              <a:t>Dei sette infortuni mortali degli uomini, tre sono avvenuti su strada, di questi ultimi due in itinere con mezzo di trasporto e uno in itinere senza mezzo di trasporto. (</a:t>
            </a:r>
            <a:r>
              <a:rPr lang="it-IT" sz="1300" dirty="0" err="1" smtClean="0">
                <a:solidFill>
                  <a:srgbClr val="002E5D"/>
                </a:solidFill>
                <a:latin typeface="Verdana" charset="0"/>
                <a:ea typeface="Verdana" charset="0"/>
                <a:cs typeface="Verdana" charset="0"/>
              </a:rPr>
              <a:t>slides</a:t>
            </a:r>
            <a:r>
              <a:rPr lang="it-IT" sz="1300" dirty="0" smtClean="0">
                <a:solidFill>
                  <a:srgbClr val="002E5D"/>
                </a:solidFill>
                <a:latin typeface="Verdana" charset="0"/>
                <a:ea typeface="Verdana" charset="0"/>
                <a:cs typeface="Verdana" charset="0"/>
              </a:rPr>
              <a:t> n°10)</a:t>
            </a:r>
          </a:p>
          <a:p>
            <a:pPr algn="just"/>
            <a:r>
              <a:rPr lang="it-IT" sz="1300" dirty="0" smtClean="0">
                <a:solidFill>
                  <a:srgbClr val="002E5D"/>
                </a:solidFill>
                <a:latin typeface="Verdana" charset="0"/>
                <a:ea typeface="Verdana" charset="0"/>
                <a:cs typeface="Verdana" charset="0"/>
              </a:rPr>
              <a:t>Se si concentra l’attenzione sulle denunce di casi mortali a livello nazionale il divario di genere è più marcato: il rischio strada è rilevante per le lavoratrici, più della metà dei casi mortali (50,9%) è avvenuto nel tragitto di andata e ritorno tra la casa e il luogo di lavoro, mentre tra i lavoratori lo stesso rapporto è stato pari a circa uno su cinque (22,9%).</a:t>
            </a:r>
          </a:p>
          <a:p>
            <a:pPr algn="just"/>
            <a:r>
              <a:rPr lang="it-IT" sz="1300" dirty="0" smtClean="0">
                <a:solidFill>
                  <a:srgbClr val="002E5D"/>
                </a:solidFill>
                <a:latin typeface="Verdana" charset="0"/>
                <a:ea typeface="Verdana" charset="0"/>
                <a:cs typeface="Verdana" charset="0"/>
              </a:rPr>
              <a:t>In generale la strada si conferma per le donne sempre il rischio maggiore sia in itinere che in occasione di lavoro. Questo probabilmente perché le donne sono principalmente occupate nel ramo servizi, ed in particolare in attività come personale domestico, sanità e servizi sociali, di per sé meno pericolose, ma più soggette a spostamenti.</a:t>
            </a:r>
          </a:p>
          <a:p>
            <a:pPr algn="just"/>
            <a:r>
              <a:rPr lang="it-IT" sz="1300" dirty="0" smtClean="0">
                <a:solidFill>
                  <a:srgbClr val="002E5D"/>
                </a:solidFill>
                <a:latin typeface="Verdana" charset="0"/>
                <a:ea typeface="Verdana" charset="0"/>
                <a:cs typeface="Verdana" charset="0"/>
              </a:rPr>
              <a:t>Recenti studi sul fenomeno hanno evidenziato anche come il pendolarismo aumenti sia le difficoltà nella vita famigliare e sociale, legata anche a stress emotivo (separazione/divorzio dal coniuge, condizione di single, la gestione della casa, bambini, anziani, ecc.), sia i disturbi del sonno. Maggior rischio per le donne pendolari sarebbe anche dovuto al ridotto numero di ore di sonno, minore tempo di recupero, riposo e svago, elementi che possono influire negativamente sull’attenzione, sia nella guida dell’autoveicolo che negli spostamenti casa-lavoro, incrementando i rischi di infortuni stradali.</a:t>
            </a:r>
          </a:p>
          <a:p>
            <a:pPr algn="just"/>
            <a:r>
              <a:rPr lang="it-IT" sz="1300" dirty="0" smtClean="0">
                <a:solidFill>
                  <a:srgbClr val="002E5D"/>
                </a:solidFill>
                <a:latin typeface="Verdana" charset="0"/>
                <a:ea typeface="Verdana" charset="0"/>
                <a:cs typeface="Verdana" charset="0"/>
              </a:rPr>
              <a:t>Il maggiore utilizzo da parte delle donne di autovetture piccole e meno sicure sarebbe un altro elemento da considerare. Le variabili così identificate dalla letteratura evidenziano la necessità di un approfondimento dei singoli casi mortali e della dinamica dell’infortunio, al fine di progettare efficaci politiche di prevenzione mirate al genere femminile.   </a:t>
            </a:r>
          </a:p>
          <a:p>
            <a:pPr algn="just"/>
            <a:r>
              <a:rPr lang="it-IT" sz="1300" dirty="0" smtClean="0">
                <a:solidFill>
                  <a:srgbClr val="002E5D"/>
                </a:solidFill>
                <a:latin typeface="Verdana" charset="0"/>
                <a:ea typeface="Verdana" charset="0"/>
                <a:cs typeface="Verdana" charset="0"/>
              </a:rPr>
              <a:t>In provincia, i settori con maggiore incidenza infortunistica al femminile riscontrano al primo posto la sanità e i servizi sociali seguita dalle attività manifatturiere e dal commercio (</a:t>
            </a:r>
            <a:r>
              <a:rPr lang="it-IT" sz="1300" dirty="0" err="1" smtClean="0">
                <a:solidFill>
                  <a:srgbClr val="002E5D"/>
                </a:solidFill>
                <a:latin typeface="Verdana" charset="0"/>
                <a:ea typeface="Verdana" charset="0"/>
                <a:cs typeface="Verdana" charset="0"/>
              </a:rPr>
              <a:t>slides</a:t>
            </a:r>
            <a:r>
              <a:rPr lang="it-IT" sz="1300" dirty="0" smtClean="0">
                <a:solidFill>
                  <a:srgbClr val="002E5D"/>
                </a:solidFill>
                <a:latin typeface="Verdana" charset="0"/>
                <a:ea typeface="Verdana" charset="0"/>
                <a:cs typeface="Verdana" charset="0"/>
              </a:rPr>
              <a:t> n° 12 e n°13)</a:t>
            </a:r>
          </a:p>
          <a:p>
            <a:pPr algn="just"/>
            <a:r>
              <a:rPr lang="it-IT" sz="1300" dirty="0" smtClean="0">
                <a:solidFill>
                  <a:srgbClr val="002E5D"/>
                </a:solidFill>
                <a:latin typeface="Verdana" charset="0"/>
                <a:ea typeface="Verdana" charset="0"/>
                <a:cs typeface="Verdana" charset="0"/>
              </a:rPr>
              <a:t>Si può osservare che le fasce di età che vanno dai 45 ai 54 anni sono quelle che hanno registrato il maggior numero di infortuni nei tre settori, con 469 casi ognuna.(slide n°14)</a:t>
            </a:r>
          </a:p>
          <a:p>
            <a:pPr algn="just"/>
            <a:r>
              <a:rPr lang="it-IT" sz="1300" dirty="0" smtClean="0">
                <a:solidFill>
                  <a:srgbClr val="002E5D"/>
                </a:solidFill>
                <a:latin typeface="Verdana" charset="0"/>
                <a:ea typeface="Verdana" charset="0"/>
                <a:cs typeface="Verdana" charset="0"/>
              </a:rPr>
              <a:t>Si riscontra inoltre che la fascia da 45 a 54 anni costituisce il 27,73% del totale complessivo degli infortuni al femminile. </a:t>
            </a:r>
          </a:p>
          <a:p>
            <a:pPr algn="just"/>
            <a:r>
              <a:rPr lang="it-IT" sz="1300" dirty="0">
                <a:solidFill>
                  <a:srgbClr val="002E5D"/>
                </a:solidFill>
                <a:latin typeface="Verdana" charset="0"/>
                <a:ea typeface="Verdana" charset="0"/>
                <a:cs typeface="Verdana" charset="0"/>
              </a:rPr>
              <a:t>	</a:t>
            </a:r>
            <a:r>
              <a:rPr lang="it-IT" sz="1300" dirty="0" smtClean="0">
                <a:solidFill>
                  <a:srgbClr val="002E5D"/>
                </a:solidFill>
                <a:latin typeface="Verdana" charset="0"/>
                <a:ea typeface="Verdana" charset="0"/>
                <a:cs typeface="Verdana" charset="0"/>
              </a:rPr>
              <a:t>Infortuni casalinghe (slide n°15).</a:t>
            </a:r>
            <a:endParaRPr lang="it-IT" sz="1300" dirty="0">
              <a:solidFill>
                <a:srgbClr val="002E5D"/>
              </a:solidFill>
              <a:latin typeface="Verdana" charset="0"/>
              <a:ea typeface="Verdana" charset="0"/>
              <a:cs typeface="Verdana" charset="0"/>
            </a:endParaRPr>
          </a:p>
        </p:txBody>
      </p:sp>
      <p:sp>
        <p:nvSpPr>
          <p:cNvPr id="8" name="Segnaposto numero diapositiva 3"/>
          <p:cNvSpPr>
            <a:spLocks noGrp="1"/>
          </p:cNvSpPr>
          <p:nvPr>
            <p:ph type="sldNum" sz="quarter" idx="12"/>
          </p:nvPr>
        </p:nvSpPr>
        <p:spPr>
          <a:xfrm>
            <a:off x="9601200" y="61982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a:t>
            </a:r>
            <a:r>
              <a:rPr lang="it-IT" sz="1200" dirty="0" smtClean="0"/>
              <a:t>            </a:t>
            </a:r>
            <a:r>
              <a:rPr lang="it-IT" dirty="0" smtClean="0"/>
              <a:t>4</a:t>
            </a:r>
            <a:endParaRPr lang="it-IT" dirty="0"/>
          </a:p>
        </p:txBody>
      </p:sp>
    </p:spTree>
    <p:extLst>
      <p:ext uri="{BB962C8B-B14F-4D97-AF65-F5344CB8AC3E}">
        <p14:creationId xmlns:p14="http://schemas.microsoft.com/office/powerpoint/2010/main" val="1523366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4"/>
          </p:nvPr>
        </p:nvSpPr>
        <p:spPr>
          <a:xfrm>
            <a:off x="1933302" y="6515100"/>
            <a:ext cx="7576458" cy="113982"/>
          </a:xfrm>
        </p:spPr>
        <p:txBody>
          <a:bodyPr/>
          <a:lstStyle/>
          <a:p>
            <a:r>
              <a:rPr lang="it-IT" dirty="0"/>
              <a:t>SALUTE E SICUREZZA IN OTTICA DI GENERE </a:t>
            </a:r>
          </a:p>
          <a:p>
            <a:r>
              <a:rPr lang="it-IT" dirty="0" smtClean="0"/>
              <a:t>				</a:t>
            </a:r>
            <a:endParaRPr lang="it-IT" dirty="0"/>
          </a:p>
        </p:txBody>
      </p:sp>
      <p:sp>
        <p:nvSpPr>
          <p:cNvPr id="8" name="Titolo 7"/>
          <p:cNvSpPr>
            <a:spLocks noGrp="1"/>
          </p:cNvSpPr>
          <p:nvPr>
            <p:ph type="title"/>
          </p:nvPr>
        </p:nvSpPr>
        <p:spPr>
          <a:xfrm>
            <a:off x="770714" y="666206"/>
            <a:ext cx="10855229" cy="705394"/>
          </a:xfrm>
        </p:spPr>
        <p:txBody>
          <a:bodyPr/>
          <a:lstStyle/>
          <a:p>
            <a:pPr algn="ctr"/>
            <a:r>
              <a:rPr lang="it-IT" dirty="0">
                <a:solidFill>
                  <a:srgbClr val="0070C0"/>
                </a:solidFill>
              </a:rPr>
              <a:t>I</a:t>
            </a:r>
            <a:r>
              <a:rPr lang="it-IT" dirty="0" smtClean="0">
                <a:solidFill>
                  <a:srgbClr val="0070C0"/>
                </a:solidFill>
              </a:rPr>
              <a:t>nfortuni denunciati - maschi e femmine </a:t>
            </a:r>
            <a:br>
              <a:rPr lang="it-IT" dirty="0" smtClean="0">
                <a:solidFill>
                  <a:srgbClr val="0070C0"/>
                </a:solidFill>
              </a:rPr>
            </a:br>
            <a:r>
              <a:rPr lang="it-IT" dirty="0" smtClean="0">
                <a:solidFill>
                  <a:srgbClr val="0070C0"/>
                </a:solidFill>
              </a:rPr>
              <a:t>(periodo 2015-2016)</a:t>
            </a:r>
            <a:endParaRPr lang="it-IT" dirty="0">
              <a:solidFill>
                <a:srgbClr val="0070C0"/>
              </a:solidFill>
            </a:endParaRPr>
          </a:p>
        </p:txBody>
      </p:sp>
      <p:graphicFrame>
        <p:nvGraphicFramePr>
          <p:cNvPr id="13" name="Tabella 12"/>
          <p:cNvGraphicFramePr>
            <a:graphicFrameLocks noGrp="1"/>
          </p:cNvGraphicFramePr>
          <p:nvPr>
            <p:extLst>
              <p:ext uri="{D42A27DB-BD31-4B8C-83A1-F6EECF244321}">
                <p14:modId xmlns:p14="http://schemas.microsoft.com/office/powerpoint/2010/main" val="4076792504"/>
              </p:ext>
            </p:extLst>
          </p:nvPr>
        </p:nvGraphicFramePr>
        <p:xfrm>
          <a:off x="770714" y="1541417"/>
          <a:ext cx="10855229" cy="3998165"/>
        </p:xfrm>
        <a:graphic>
          <a:graphicData uri="http://schemas.openxmlformats.org/drawingml/2006/table">
            <a:tbl>
              <a:tblPr/>
              <a:tblGrid>
                <a:gridCol w="1286681"/>
                <a:gridCol w="869868"/>
                <a:gridCol w="869868"/>
                <a:gridCol w="869868"/>
                <a:gridCol w="869868"/>
                <a:gridCol w="869868"/>
                <a:gridCol w="869868"/>
                <a:gridCol w="869868"/>
                <a:gridCol w="869868"/>
                <a:gridCol w="869868"/>
                <a:gridCol w="869868"/>
                <a:gridCol w="869868"/>
              </a:tblGrid>
              <a:tr h="247564">
                <a:tc rowSpan="2">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Ambito territoriale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Infortuni denunciati anno 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l"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Infortuni denunciati anno 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gridSpan="3">
                  <a:txBody>
                    <a:bodyPr/>
                    <a:lstStyle/>
                    <a:p>
                      <a:pPr algn="ctr" fontAlgn="ctr"/>
                      <a:r>
                        <a:rPr lang="it-IT" sz="11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var</a:t>
                      </a: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 </a:t>
                      </a:r>
                      <a:r>
                        <a:rPr lang="it-IT" sz="11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2016/2015</a:t>
                      </a:r>
                      <a:endPar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r>
              <a:tr h="2203324">
                <a:tc vMerge="1">
                  <a:txBody>
                    <a:bodyPr/>
                    <a:lstStyle/>
                    <a:p>
                      <a:endParaRPr lang="it-IT"/>
                    </a:p>
                  </a:txBody>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Maschi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Maschi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Maschi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9885">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VARESE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9.875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532263">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LOMBARDIA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41.369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75.228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116.597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42.037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74.672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116.709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495129">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ITALIA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227.175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410.024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637.199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230.372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411.172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641.544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bl>
          </a:graphicData>
        </a:graphic>
      </p:graphicFrame>
      <p:sp>
        <p:nvSpPr>
          <p:cNvPr id="7" name="Segnaposto numero diapositiva 3"/>
          <p:cNvSpPr>
            <a:spLocks noGrp="1"/>
          </p:cNvSpPr>
          <p:nvPr>
            <p:ph type="sldNum" sz="quarter" idx="12"/>
          </p:nvPr>
        </p:nvSpPr>
        <p:spPr>
          <a:xfrm>
            <a:off x="9601200" y="61982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a:t>
            </a:r>
            <a:r>
              <a:rPr lang="it-IT" sz="1200" dirty="0" smtClean="0"/>
              <a:t>            </a:t>
            </a:r>
            <a:r>
              <a:rPr lang="it-IT" dirty="0" smtClean="0"/>
              <a:t>5</a:t>
            </a:r>
            <a:endParaRPr lang="it-IT" dirty="0"/>
          </a:p>
        </p:txBody>
      </p:sp>
    </p:spTree>
    <p:extLst>
      <p:ext uri="{BB962C8B-B14F-4D97-AF65-F5344CB8AC3E}">
        <p14:creationId xmlns:p14="http://schemas.microsoft.com/office/powerpoint/2010/main" val="3924365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4584" y="376396"/>
            <a:ext cx="10894421" cy="995204"/>
          </a:xfrm>
        </p:spPr>
        <p:txBody>
          <a:bodyPr/>
          <a:lstStyle/>
          <a:p>
            <a:pPr algn="ctr"/>
            <a:r>
              <a:rPr lang="it-IT" dirty="0" smtClean="0">
                <a:solidFill>
                  <a:srgbClr val="0070C0"/>
                </a:solidFill>
              </a:rPr>
              <a:t/>
            </a:r>
            <a:br>
              <a:rPr lang="it-IT" dirty="0" smtClean="0">
                <a:solidFill>
                  <a:srgbClr val="0070C0"/>
                </a:solidFill>
              </a:rPr>
            </a:br>
            <a:r>
              <a:rPr lang="it-IT" dirty="0" smtClean="0">
                <a:solidFill>
                  <a:srgbClr val="0070C0"/>
                </a:solidFill>
              </a:rPr>
              <a:t>Infortuni denunciati - maschi </a:t>
            </a:r>
            <a:r>
              <a:rPr lang="it-IT" dirty="0">
                <a:solidFill>
                  <a:srgbClr val="0070C0"/>
                </a:solidFill>
              </a:rPr>
              <a:t>e femmine </a:t>
            </a:r>
            <a:r>
              <a:rPr lang="it-IT" dirty="0" smtClean="0">
                <a:solidFill>
                  <a:srgbClr val="0070C0"/>
                </a:solidFill>
              </a:rPr>
              <a:t/>
            </a:r>
            <a:br>
              <a:rPr lang="it-IT" dirty="0" smtClean="0">
                <a:solidFill>
                  <a:srgbClr val="0070C0"/>
                </a:solidFill>
              </a:rPr>
            </a:br>
            <a:r>
              <a:rPr lang="it-IT" dirty="0" smtClean="0">
                <a:solidFill>
                  <a:srgbClr val="0070C0"/>
                </a:solidFill>
              </a:rPr>
              <a:t>(periodo 2012-2016) </a:t>
            </a:r>
            <a:endParaRPr lang="it-IT" dirty="0">
              <a:solidFill>
                <a:srgbClr val="0070C0"/>
              </a:solidFill>
            </a:endParaRPr>
          </a:p>
        </p:txBody>
      </p:sp>
      <p:sp>
        <p:nvSpPr>
          <p:cNvPr id="5" name="Segnaposto testo 4"/>
          <p:cNvSpPr>
            <a:spLocks noGrp="1"/>
          </p:cNvSpPr>
          <p:nvPr>
            <p:ph type="body" sz="quarter" idx="14"/>
          </p:nvPr>
        </p:nvSpPr>
        <p:spPr>
          <a:xfrm>
            <a:off x="2091083" y="6540500"/>
            <a:ext cx="6364288" cy="165100"/>
          </a:xfrm>
        </p:spPr>
        <p:txBody>
          <a:bodyPr/>
          <a:lstStyle/>
          <a:p>
            <a:r>
              <a:rPr lang="it-IT" dirty="0"/>
              <a:t>SALUTE E SICUREZZA IN OTTICA DI GENERE </a:t>
            </a:r>
          </a:p>
          <a:p>
            <a:r>
              <a:rPr lang="it-IT" dirty="0" smtClean="0"/>
              <a:t>				</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465454973"/>
              </p:ext>
            </p:extLst>
          </p:nvPr>
        </p:nvGraphicFramePr>
        <p:xfrm>
          <a:off x="744584" y="1515290"/>
          <a:ext cx="10894422" cy="4024292"/>
        </p:xfrm>
        <a:graphic>
          <a:graphicData uri="http://schemas.openxmlformats.org/drawingml/2006/table">
            <a:tbl>
              <a:tblPr/>
              <a:tblGrid>
                <a:gridCol w="1263455"/>
                <a:gridCol w="854167"/>
                <a:gridCol w="854167"/>
                <a:gridCol w="854167"/>
                <a:gridCol w="854167"/>
                <a:gridCol w="854167"/>
                <a:gridCol w="854167"/>
                <a:gridCol w="854167"/>
                <a:gridCol w="854167"/>
                <a:gridCol w="854167"/>
                <a:gridCol w="854167"/>
                <a:gridCol w="1089297"/>
              </a:tblGrid>
              <a:tr h="249182">
                <a:tc rowSpan="2">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Ambito territoriale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Infortuni denunciati anno 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Infortuni denunciati anno 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gridSpan="3">
                  <a:txBody>
                    <a:bodyPr/>
                    <a:lstStyle/>
                    <a:p>
                      <a:pPr marL="0" algn="ctr" defTabSz="914400" rtl="0" eaLnBrk="1" fontAlgn="ctr" latinLnBrk="0" hangingPunct="1"/>
                      <a:r>
                        <a:rPr lang="it-IT" sz="1100" b="1" i="0" u="none" strike="noStrike" kern="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var</a:t>
                      </a:r>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 </a:t>
                      </a:r>
                      <a:r>
                        <a:rPr lang="it-IT" sz="11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2016/2012</a:t>
                      </a:r>
                      <a:endPar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r>
              <a:tr h="2217721">
                <a:tc vMerge="1">
                  <a:txBody>
                    <a:bodyPr/>
                    <a:lstStyle/>
                    <a:p>
                      <a:endParaRPr lang="it-IT"/>
                    </a:p>
                  </a:txBody>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Maschi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Maschi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Maschi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283">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VARESE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7.844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11.953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6.230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9.875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36,91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marL="0" algn="ctr" defTabSz="914400" rtl="0" eaLnBrk="1" fontAlgn="ctr" latinLnBrk="0" hangingPunct="1"/>
                      <a:r>
                        <a:rPr lang="it-IT" sz="1100" b="1" i="0" u="none" strike="noStrike"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-17,38</a:t>
                      </a:r>
                      <a:endPar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535742">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LOMBARDIA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45.921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87.978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133.899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34,30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42.037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74.672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116.709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-8,45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498364">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ITALIA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257.300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488.246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745.546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34,51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230.372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411.172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641.544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L="0" algn="ctr" defTabSz="914400" rtl="0" eaLnBrk="1" fontAlgn="ctr" latinLnBrk="0" hangingPunct="1"/>
                      <a:r>
                        <a:rPr lang="it-IT" sz="11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bl>
          </a:graphicData>
        </a:graphic>
      </p:graphicFrame>
      <p:sp>
        <p:nvSpPr>
          <p:cNvPr id="7" name="Segnaposto numero diapositiva 3"/>
          <p:cNvSpPr>
            <a:spLocks noGrp="1"/>
          </p:cNvSpPr>
          <p:nvPr>
            <p:ph type="sldNum" sz="quarter" idx="12"/>
          </p:nvPr>
        </p:nvSpPr>
        <p:spPr>
          <a:xfrm>
            <a:off x="9601200" y="61982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a:t>
            </a:r>
            <a:r>
              <a:rPr lang="it-IT" sz="1200" dirty="0" smtClean="0"/>
              <a:t>            </a:t>
            </a:r>
            <a:r>
              <a:rPr lang="it-IT" dirty="0" smtClean="0"/>
              <a:t>6</a:t>
            </a:r>
            <a:endParaRPr lang="it-IT" dirty="0"/>
          </a:p>
        </p:txBody>
      </p:sp>
    </p:spTree>
    <p:extLst>
      <p:ext uri="{BB962C8B-B14F-4D97-AF65-F5344CB8AC3E}">
        <p14:creationId xmlns:p14="http://schemas.microsoft.com/office/powerpoint/2010/main" val="1875703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2331" y="199262"/>
            <a:ext cx="10855235" cy="924144"/>
          </a:xfrm>
        </p:spPr>
        <p:txBody>
          <a:bodyPr/>
          <a:lstStyle/>
          <a:p>
            <a:pPr algn="ctr"/>
            <a:r>
              <a:rPr lang="it-IT" dirty="0" smtClean="0">
                <a:solidFill>
                  <a:srgbClr val="0070C0"/>
                </a:solidFill>
              </a:rPr>
              <a:t/>
            </a:r>
            <a:br>
              <a:rPr lang="it-IT" dirty="0" smtClean="0">
                <a:solidFill>
                  <a:srgbClr val="0070C0"/>
                </a:solidFill>
              </a:rPr>
            </a:br>
            <a:r>
              <a:rPr lang="it-IT" dirty="0" smtClean="0">
                <a:solidFill>
                  <a:srgbClr val="0070C0"/>
                </a:solidFill>
              </a:rPr>
              <a:t>Modalità accadimento infortuni 2016</a:t>
            </a:r>
            <a:endParaRPr lang="it-IT" dirty="0">
              <a:solidFill>
                <a:srgbClr val="0070C0"/>
              </a:solidFill>
            </a:endParaRPr>
          </a:p>
        </p:txBody>
      </p:sp>
      <p:sp>
        <p:nvSpPr>
          <p:cNvPr id="5" name="Segnaposto testo 4"/>
          <p:cNvSpPr>
            <a:spLocks noGrp="1"/>
          </p:cNvSpPr>
          <p:nvPr>
            <p:ph type="body" sz="quarter" idx="14"/>
          </p:nvPr>
        </p:nvSpPr>
        <p:spPr>
          <a:xfrm>
            <a:off x="2091083" y="6502400"/>
            <a:ext cx="6364288" cy="190500"/>
          </a:xfrm>
        </p:spPr>
        <p:txBody>
          <a:bodyPr/>
          <a:lstStyle/>
          <a:p>
            <a:r>
              <a:rPr lang="it-IT" dirty="0"/>
              <a:t>SALUTE E SICUREZZA IN OTTICA DI GENERE </a:t>
            </a:r>
          </a:p>
          <a:p>
            <a:r>
              <a:rPr lang="it-IT" dirty="0" smtClean="0"/>
              <a:t>				</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3669637743"/>
              </p:ext>
            </p:extLst>
          </p:nvPr>
        </p:nvGraphicFramePr>
        <p:xfrm>
          <a:off x="692331" y="1345472"/>
          <a:ext cx="10855235" cy="4049490"/>
        </p:xfrm>
        <a:graphic>
          <a:graphicData uri="http://schemas.openxmlformats.org/drawingml/2006/table">
            <a:tbl>
              <a:tblPr/>
              <a:tblGrid>
                <a:gridCol w="5867101"/>
                <a:gridCol w="1692010"/>
                <a:gridCol w="1604114"/>
                <a:gridCol w="1692010"/>
              </a:tblGrid>
              <a:tr h="674915">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MODALITA' DI ACCADIMENTO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femmine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maschi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4915">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in occasione di lavoro con mezzo di trasporto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674915">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in occasione di lavoro senza mezzo di trasporto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5230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7894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674915">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itinere con  mezzo di trasporto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674915">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itinere senza mezzo di trasporto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r>
              <a:tr h="674915">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1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6230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it-IT"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9875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bl>
          </a:graphicData>
        </a:graphic>
      </p:graphicFrame>
      <p:sp>
        <p:nvSpPr>
          <p:cNvPr id="7" name="Segnaposto numero diapositiva 3"/>
          <p:cNvSpPr>
            <a:spLocks noGrp="1"/>
          </p:cNvSpPr>
          <p:nvPr>
            <p:ph type="sldNum" sz="quarter" idx="12"/>
          </p:nvPr>
        </p:nvSpPr>
        <p:spPr>
          <a:xfrm>
            <a:off x="9601200" y="61982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a:t>
            </a:r>
            <a:r>
              <a:rPr lang="it-IT" sz="1200" dirty="0" smtClean="0"/>
              <a:t>            </a:t>
            </a:r>
            <a:r>
              <a:rPr lang="it-IT" dirty="0" smtClean="0"/>
              <a:t>7</a:t>
            </a:r>
            <a:endParaRPr lang="it-IT" dirty="0"/>
          </a:p>
        </p:txBody>
      </p:sp>
    </p:spTree>
    <p:extLst>
      <p:ext uri="{BB962C8B-B14F-4D97-AF65-F5344CB8AC3E}">
        <p14:creationId xmlns:p14="http://schemas.microsoft.com/office/powerpoint/2010/main" val="3364451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6389" y="199262"/>
            <a:ext cx="11301911" cy="924144"/>
          </a:xfrm>
        </p:spPr>
        <p:txBody>
          <a:bodyPr/>
          <a:lstStyle/>
          <a:p>
            <a:pPr algn="ctr"/>
            <a:r>
              <a:rPr lang="it-IT" dirty="0" smtClean="0">
                <a:solidFill>
                  <a:srgbClr val="0070C0"/>
                </a:solidFill>
              </a:rPr>
              <a:t/>
            </a:r>
            <a:br>
              <a:rPr lang="it-IT" dirty="0" smtClean="0">
                <a:solidFill>
                  <a:srgbClr val="0070C0"/>
                </a:solidFill>
              </a:rPr>
            </a:br>
            <a:r>
              <a:rPr lang="it-IT" dirty="0">
                <a:solidFill>
                  <a:srgbClr val="0070C0"/>
                </a:solidFill>
              </a:rPr>
              <a:t>Modalità di accadimento infortuni 2016 - femmine</a:t>
            </a:r>
          </a:p>
        </p:txBody>
      </p:sp>
      <p:sp>
        <p:nvSpPr>
          <p:cNvPr id="5" name="Segnaposto testo 4"/>
          <p:cNvSpPr>
            <a:spLocks noGrp="1"/>
          </p:cNvSpPr>
          <p:nvPr>
            <p:ph type="body" sz="quarter" idx="14"/>
          </p:nvPr>
        </p:nvSpPr>
        <p:spPr>
          <a:xfrm>
            <a:off x="2091083" y="6527800"/>
            <a:ext cx="6364288" cy="177800"/>
          </a:xfrm>
        </p:spPr>
        <p:txBody>
          <a:bodyPr/>
          <a:lstStyle/>
          <a:p>
            <a:r>
              <a:rPr lang="it-IT" dirty="0"/>
              <a:t>SALUTE E SICUREZZA IN OTTICA DI GENERE </a:t>
            </a:r>
          </a:p>
          <a:p>
            <a:r>
              <a:rPr lang="it-IT" dirty="0" smtClean="0"/>
              <a:t>				</a:t>
            </a:r>
            <a:endParaRPr lang="it-IT" dirty="0"/>
          </a:p>
        </p:txBody>
      </p:sp>
      <p:graphicFrame>
        <p:nvGraphicFramePr>
          <p:cNvPr id="11" name="Grafico 10"/>
          <p:cNvGraphicFramePr>
            <a:graphicFrameLocks/>
          </p:cNvGraphicFramePr>
          <p:nvPr>
            <p:extLst>
              <p:ext uri="{D42A27DB-BD31-4B8C-83A1-F6EECF244321}">
                <p14:modId xmlns:p14="http://schemas.microsoft.com/office/powerpoint/2010/main" val="2610012505"/>
              </p:ext>
            </p:extLst>
          </p:nvPr>
        </p:nvGraphicFramePr>
        <p:xfrm>
          <a:off x="496389" y="822961"/>
          <a:ext cx="11301911" cy="4904739"/>
        </p:xfrm>
        <a:graphic>
          <a:graphicData uri="http://schemas.openxmlformats.org/drawingml/2006/chart">
            <c:chart xmlns:c="http://schemas.openxmlformats.org/drawingml/2006/chart" xmlns:r="http://schemas.openxmlformats.org/officeDocument/2006/relationships" r:id="rId2"/>
          </a:graphicData>
        </a:graphic>
      </p:graphicFrame>
      <p:sp>
        <p:nvSpPr>
          <p:cNvPr id="7" name="Segnaposto numero diapositiva 3"/>
          <p:cNvSpPr>
            <a:spLocks noGrp="1"/>
          </p:cNvSpPr>
          <p:nvPr>
            <p:ph type="sldNum" sz="quarter" idx="12"/>
          </p:nvPr>
        </p:nvSpPr>
        <p:spPr>
          <a:xfrm>
            <a:off x="9601200" y="61982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a:t>
            </a:r>
            <a:r>
              <a:rPr lang="it-IT" sz="1200" dirty="0" smtClean="0"/>
              <a:t>            </a:t>
            </a:r>
            <a:r>
              <a:rPr lang="it-IT" dirty="0" smtClean="0"/>
              <a:t>8</a:t>
            </a:r>
            <a:endParaRPr lang="it-IT" dirty="0"/>
          </a:p>
        </p:txBody>
      </p:sp>
    </p:spTree>
    <p:extLst>
      <p:ext uri="{BB962C8B-B14F-4D97-AF65-F5344CB8AC3E}">
        <p14:creationId xmlns:p14="http://schemas.microsoft.com/office/powerpoint/2010/main" val="2085982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3589" y="199262"/>
            <a:ext cx="10765970" cy="793515"/>
          </a:xfrm>
        </p:spPr>
        <p:txBody>
          <a:bodyPr/>
          <a:lstStyle/>
          <a:p>
            <a:pPr algn="ctr"/>
            <a:r>
              <a:rPr lang="it-IT" dirty="0" smtClean="0">
                <a:solidFill>
                  <a:srgbClr val="0070C0"/>
                </a:solidFill>
              </a:rPr>
              <a:t/>
            </a:r>
            <a:br>
              <a:rPr lang="it-IT" dirty="0" smtClean="0">
                <a:solidFill>
                  <a:srgbClr val="0070C0"/>
                </a:solidFill>
              </a:rPr>
            </a:br>
            <a:r>
              <a:rPr lang="it-IT" dirty="0">
                <a:solidFill>
                  <a:srgbClr val="0070C0"/>
                </a:solidFill>
              </a:rPr>
              <a:t>Modalità di accadimento infortuni 2016 - </a:t>
            </a:r>
            <a:r>
              <a:rPr lang="it-IT" dirty="0" smtClean="0">
                <a:solidFill>
                  <a:srgbClr val="0070C0"/>
                </a:solidFill>
              </a:rPr>
              <a:t>maschi</a:t>
            </a:r>
            <a:endParaRPr lang="it-IT" dirty="0">
              <a:solidFill>
                <a:srgbClr val="0070C0"/>
              </a:solidFill>
            </a:endParaRPr>
          </a:p>
        </p:txBody>
      </p:sp>
      <p:sp>
        <p:nvSpPr>
          <p:cNvPr id="5" name="Segnaposto testo 4"/>
          <p:cNvSpPr>
            <a:spLocks noGrp="1"/>
          </p:cNvSpPr>
          <p:nvPr>
            <p:ph type="body" sz="quarter" idx="14"/>
          </p:nvPr>
        </p:nvSpPr>
        <p:spPr>
          <a:xfrm>
            <a:off x="2091083" y="6527800"/>
            <a:ext cx="6364288" cy="177800"/>
          </a:xfrm>
        </p:spPr>
        <p:txBody>
          <a:bodyPr/>
          <a:lstStyle/>
          <a:p>
            <a:r>
              <a:rPr lang="it-IT" dirty="0"/>
              <a:t>SALUTE E SICUREZZA IN OTTICA DI GENERE </a:t>
            </a:r>
          </a:p>
          <a:p>
            <a:r>
              <a:rPr lang="it-IT" dirty="0" smtClean="0"/>
              <a:t>				</a:t>
            </a:r>
            <a:endParaRPr lang="it-IT" dirty="0"/>
          </a:p>
        </p:txBody>
      </p:sp>
      <p:graphicFrame>
        <p:nvGraphicFramePr>
          <p:cNvPr id="7" name="Grafico 6"/>
          <p:cNvGraphicFramePr>
            <a:graphicFrameLocks/>
          </p:cNvGraphicFramePr>
          <p:nvPr>
            <p:extLst>
              <p:ext uri="{D42A27DB-BD31-4B8C-83A1-F6EECF244321}">
                <p14:modId xmlns:p14="http://schemas.microsoft.com/office/powerpoint/2010/main" val="4131415673"/>
              </p:ext>
            </p:extLst>
          </p:nvPr>
        </p:nvGraphicFramePr>
        <p:xfrm>
          <a:off x="953589" y="1125835"/>
          <a:ext cx="10868297" cy="4979307"/>
        </p:xfrm>
        <a:graphic>
          <a:graphicData uri="http://schemas.openxmlformats.org/drawingml/2006/chart">
            <c:chart xmlns:c="http://schemas.openxmlformats.org/drawingml/2006/chart" xmlns:r="http://schemas.openxmlformats.org/officeDocument/2006/relationships" r:id="rId2"/>
          </a:graphicData>
        </a:graphic>
      </p:graphicFrame>
      <p:sp>
        <p:nvSpPr>
          <p:cNvPr id="8" name="Segnaposto numero diapositiva 3"/>
          <p:cNvSpPr>
            <a:spLocks noGrp="1"/>
          </p:cNvSpPr>
          <p:nvPr>
            <p:ph type="sldNum" sz="quarter" idx="12"/>
          </p:nvPr>
        </p:nvSpPr>
        <p:spPr>
          <a:xfrm>
            <a:off x="9601200" y="6198296"/>
            <a:ext cx="2590800" cy="659704"/>
          </a:xfrm>
        </p:spPr>
        <p:txBody>
          <a:bodyPr/>
          <a:lstStyle/>
          <a:p>
            <a:pPr algn="l"/>
            <a:endParaRPr lang="it-IT" dirty="0" smtClean="0"/>
          </a:p>
          <a:p>
            <a:pPr algn="l"/>
            <a:endParaRPr lang="it-IT" dirty="0"/>
          </a:p>
          <a:p>
            <a:pPr algn="l"/>
            <a:r>
              <a:rPr lang="it-IT" dirty="0" smtClean="0"/>
              <a:t>21/03/2018</a:t>
            </a:r>
          </a:p>
          <a:p>
            <a:pPr algn="l"/>
            <a:r>
              <a:rPr lang="it-IT" dirty="0"/>
              <a:t>	</a:t>
            </a:r>
            <a:r>
              <a:rPr lang="it-IT" dirty="0" smtClean="0"/>
              <a:t>	</a:t>
            </a:r>
            <a:r>
              <a:rPr lang="it-IT" sz="1200" dirty="0" smtClean="0"/>
              <a:t>            </a:t>
            </a:r>
            <a:r>
              <a:rPr lang="it-IT" dirty="0" smtClean="0"/>
              <a:t>9</a:t>
            </a:r>
            <a:endParaRPr lang="it-IT" dirty="0"/>
          </a:p>
        </p:txBody>
      </p:sp>
    </p:spTree>
    <p:extLst>
      <p:ext uri="{BB962C8B-B14F-4D97-AF65-F5344CB8AC3E}">
        <p14:creationId xmlns:p14="http://schemas.microsoft.com/office/powerpoint/2010/main" val="202339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4632</TotalTime>
  <Words>2235</Words>
  <Application>Microsoft Office PowerPoint</Application>
  <PresentationFormat>Widescreen</PresentationFormat>
  <Paragraphs>585</Paragraphs>
  <Slides>20</Slides>
  <Notes>2</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20</vt:i4>
      </vt:variant>
    </vt:vector>
  </HeadingPairs>
  <TitlesOfParts>
    <vt:vector size="26" baseType="lpstr">
      <vt:lpstr>Arial</vt:lpstr>
      <vt:lpstr>Calibri</vt:lpstr>
      <vt:lpstr>Calibri Light</vt:lpstr>
      <vt:lpstr>Verdana</vt:lpstr>
      <vt:lpstr>Tema di Office</vt:lpstr>
      <vt:lpstr>1_Tema di Office</vt:lpstr>
      <vt:lpstr>Presentazione standard di PowerPoint</vt:lpstr>
      <vt:lpstr>Presentazione standard di PowerPoint</vt:lpstr>
      <vt:lpstr>Presentazione standard di PowerPoint</vt:lpstr>
      <vt:lpstr>Presentazione standard di PowerPoint</vt:lpstr>
      <vt:lpstr>Infortuni denunciati - maschi e femmine  (periodo 2015-2016)</vt:lpstr>
      <vt:lpstr> Infortuni denunciati - maschi e femmine  (periodo 2012-2016) </vt:lpstr>
      <vt:lpstr> Modalità accadimento infortuni 2016</vt:lpstr>
      <vt:lpstr> Modalità di accadimento infortuni 2016 - femmine</vt:lpstr>
      <vt:lpstr> Modalità di accadimento infortuni 2016 - maschi</vt:lpstr>
      <vt:lpstr>  Infortuni mortali denunciati – modalità di accadimento 2016 - maschi e femmine   </vt:lpstr>
      <vt:lpstr> Infortuni mortali denunciati – modalità di accadimento 2016 - maschi e femmine   </vt:lpstr>
      <vt:lpstr> Infortuni - Indennizzati -  attività economica – tipo di indennizzo (2016 - tutti i settori - femmine)</vt:lpstr>
      <vt:lpstr> Infortuni - Indennizzati -  attività economica  (2016 - tutti i settori - femmine)</vt:lpstr>
      <vt:lpstr> Infortuni denunciati - fasce d'età - femmine - 2016                    </vt:lpstr>
      <vt:lpstr>  Infortuni sul lavoro -  denunciati – Casalinghe  2016                   Infine non dobbiamo dimenticare gli infortuni occorsi alle casalinghe di genere  femminile che seppur ridotti sono una realtà da analizzare, infatti nel quinquennio si  riscontrano 42 eventi denunciati con presunti postumi permanenti.                 </vt:lpstr>
      <vt:lpstr>Presentazione standard di PowerPoint</vt:lpstr>
      <vt:lpstr> Malattie professionali denunciate – maschi e femmine (periodo 2015-2016)</vt:lpstr>
      <vt:lpstr> Malattie professionali denunciate – maschi e femmine  (periodo 2012–2016)</vt:lpstr>
      <vt:lpstr>Malattie Professionali - Definite - Industria e Servizi                  Caratteristiche malattia professionale - femmine             </vt:lpstr>
      <vt:lpstr>Malattie Professionali - Definite - Industria e Servizi                  Caratteristiche malattia professionale - femmine             </vt:lpstr>
    </vt:vector>
  </TitlesOfParts>
  <Company>INAIL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Avviso pubblico ISI 2016, incentivi alle imprese per la realizzazione di interventi in materia di salute e sicurezza sul lavoro, in attuazione dell’art.11, c.5, d.lgs. 81/2008 s.m.i.</dc:title>
  <dc:creator>Garofano Raffaele</dc:creator>
  <cp:lastModifiedBy>Frigerio Francesca</cp:lastModifiedBy>
  <cp:revision>451</cp:revision>
  <cp:lastPrinted>2018-03-20T13:39:05Z</cp:lastPrinted>
  <dcterms:created xsi:type="dcterms:W3CDTF">2016-11-24T15:17:48Z</dcterms:created>
  <dcterms:modified xsi:type="dcterms:W3CDTF">2018-03-20T14:14:41Z</dcterms:modified>
</cp:coreProperties>
</file>